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9" r:id="rId3"/>
    <p:sldId id="258" r:id="rId4"/>
    <p:sldId id="262" r:id="rId5"/>
    <p:sldId id="263" r:id="rId6"/>
    <p:sldId id="264" r:id="rId7"/>
    <p:sldId id="305" r:id="rId8"/>
    <p:sldId id="306" r:id="rId9"/>
    <p:sldId id="307" r:id="rId10"/>
    <p:sldId id="308" r:id="rId11"/>
    <p:sldId id="30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79" r:id="rId25"/>
    <p:sldId id="278" r:id="rId26"/>
    <p:sldId id="280" r:id="rId27"/>
    <p:sldId id="287" r:id="rId28"/>
    <p:sldId id="285" r:id="rId29"/>
    <p:sldId id="286" r:id="rId30"/>
    <p:sldId id="283" r:id="rId31"/>
    <p:sldId id="284" r:id="rId32"/>
    <p:sldId id="295" r:id="rId33"/>
    <p:sldId id="289" r:id="rId34"/>
    <p:sldId id="290" r:id="rId35"/>
    <p:sldId id="292" r:id="rId36"/>
    <p:sldId id="291" r:id="rId37"/>
    <p:sldId id="293" r:id="rId38"/>
    <p:sldId id="294" r:id="rId39"/>
    <p:sldId id="297" r:id="rId40"/>
    <p:sldId id="300" r:id="rId41"/>
    <p:sldId id="301" r:id="rId42"/>
    <p:sldId id="299" r:id="rId43"/>
    <p:sldId id="302" r:id="rId44"/>
    <p:sldId id="303" r:id="rId45"/>
    <p:sldId id="30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78" autoAdjust="0"/>
  </p:normalViewPr>
  <p:slideViewPr>
    <p:cSldViewPr>
      <p:cViewPr>
        <p:scale>
          <a:sx n="49" d="100"/>
          <a:sy n="49" d="100"/>
        </p:scale>
        <p:origin x="-936" y="-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3A53F-4FDD-42FB-B29F-3F186EB1EA22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94102-10D0-4783-9D8E-166D19C14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8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Starting from the initial vertex where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path should start, the algorithm marks all direct neighbors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initial vertex with the cost to get there. It then proceeds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vertex with the lowest cost to all of its adjacent vertices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marks them with the cost to get to them via itself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this cost is lower. Once all neighbors of a vertex have been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checked, the algorithm proceeds to the vertex with the next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lowest cost. Once the algorithm reaches the goal vertex, it terminates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robot can follow the edges pointing towards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lowest edge cost.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94102-10D0-4783-9D8E-166D19C14A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95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de-CH" altLang="en-US" smtClean="0"/>
              <a:t>goal: avoid obstacles</a:t>
            </a:r>
          </a:p>
          <a:p>
            <a:r>
              <a:rPr lang="de-CH" altLang="en-US" smtClean="0"/>
              <a:t>NOT path following</a:t>
            </a:r>
          </a:p>
          <a:p>
            <a:r>
              <a:rPr lang="de-CH" altLang="en-US" smtClean="0"/>
              <a:t>Creates local commands, usually with goal bias</a:t>
            </a:r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C0C4F02-9CF8-458B-A736-C4941D945C8F}" type="slidenum">
              <a:rPr kumimoji="0" lang="de-DE" altLang="en-US" sz="1200" smtClean="0">
                <a:latin typeface="Arial" pitchFamily="34" charset="0"/>
              </a:rPr>
              <a:pPr/>
              <a:t>43</a:t>
            </a:fld>
            <a:endParaRPr kumimoji="0" lang="de-DE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0854BAB-3453-4952-BFE7-533DBAD1FAD8}" type="slidenum">
              <a:rPr kumimoji="0" lang="de-DE" altLang="en-US" sz="1200" smtClean="0">
                <a:latin typeface="Arial" pitchFamily="34" charset="0"/>
              </a:rPr>
              <a:pPr/>
              <a:t>15</a:t>
            </a:fld>
            <a:endParaRPr kumimoji="0" lang="de-DE" altLang="en-US" sz="1200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5338"/>
            <a:ext cx="4278312" cy="3208337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225" y="4343912"/>
            <a:ext cx="5195552" cy="38511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1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1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5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5665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03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460375"/>
            <a:ext cx="8567737" cy="447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1019175"/>
            <a:ext cx="4221162" cy="564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8850" y="1019175"/>
            <a:ext cx="4222750" cy="564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sz="1400" b="0"/>
            </a:lvl1pPr>
          </a:lstStyle>
          <a:p>
            <a:pPr>
              <a:defRPr/>
            </a:pPr>
            <a:r>
              <a:rPr lang="en-US"/>
              <a:t>6</a:t>
            </a:r>
          </a:p>
          <a:p>
            <a:pPr>
              <a:defRPr/>
            </a:pPr>
            <a:fld id="{9399A4A4-1F9F-4D67-A896-D0C39A4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5575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33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3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8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39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3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FA0D-2079-4329-B211-F7CB8511729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7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4FA0D-2079-4329-B211-F7CB8511729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562E-ED17-4BEB-898E-C12F59FCA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1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18" Type="http://schemas.openxmlformats.org/officeDocument/2006/relationships/image" Target="../media/image5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17" Type="http://schemas.openxmlformats.org/officeDocument/2006/relationships/image" Target="../media/image52.wmf"/><Relationship Id="rId2" Type="http://schemas.openxmlformats.org/officeDocument/2006/relationships/image" Target="../media/image37.wmf"/><Relationship Id="rId16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5" Type="http://schemas.openxmlformats.org/officeDocument/2006/relationships/image" Target="../media/image5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Planning and Navigation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7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Alternative Representations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4752575" y="1600200"/>
            <a:ext cx="39342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Waste lots of bits for big open spaces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KD-trees</a:t>
            </a:r>
          </a:p>
        </p:txBody>
      </p:sp>
      <p:graphicFrame>
        <p:nvGraphicFramePr>
          <p:cNvPr id="305" name="Shape 305"/>
          <p:cNvGraphicFramePr/>
          <p:nvPr/>
        </p:nvGraphicFramePr>
        <p:xfrm>
          <a:off x="457200" y="1600187"/>
          <a:ext cx="3828500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962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06" name="Shape 306"/>
          <p:cNvSpPr/>
          <p:nvPr/>
        </p:nvSpPr>
        <p:spPr>
          <a:xfrm>
            <a:off x="5737575" y="3813150"/>
            <a:ext cx="1465200" cy="541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x &lt; 5</a:t>
            </a:r>
          </a:p>
        </p:txBody>
      </p:sp>
      <p:sp>
        <p:nvSpPr>
          <p:cNvPr id="307" name="Shape 307"/>
          <p:cNvSpPr/>
          <p:nvPr/>
        </p:nvSpPr>
        <p:spPr>
          <a:xfrm>
            <a:off x="4892675" y="4790475"/>
            <a:ext cx="1465200" cy="541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free</a:t>
            </a:r>
          </a:p>
        </p:txBody>
      </p:sp>
      <p:sp>
        <p:nvSpPr>
          <p:cNvPr id="308" name="Shape 308"/>
          <p:cNvSpPr/>
          <p:nvPr/>
        </p:nvSpPr>
        <p:spPr>
          <a:xfrm>
            <a:off x="6964850" y="4790475"/>
            <a:ext cx="1465200" cy="541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y&lt;5</a:t>
            </a:r>
          </a:p>
        </p:txBody>
      </p:sp>
      <p:sp>
        <p:nvSpPr>
          <p:cNvPr id="309" name="Shape 309"/>
          <p:cNvSpPr/>
          <p:nvPr/>
        </p:nvSpPr>
        <p:spPr>
          <a:xfrm>
            <a:off x="6107625" y="5767800"/>
            <a:ext cx="1465200" cy="541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occupied</a:t>
            </a:r>
          </a:p>
        </p:txBody>
      </p:sp>
      <p:sp>
        <p:nvSpPr>
          <p:cNvPr id="310" name="Shape 310"/>
          <p:cNvSpPr/>
          <p:nvPr/>
        </p:nvSpPr>
        <p:spPr>
          <a:xfrm>
            <a:off x="7695950" y="5767800"/>
            <a:ext cx="1465200" cy="541800"/>
          </a:xfrm>
          <a:prstGeom prst="roundRect">
            <a:avLst>
              <a:gd name="adj" fmla="val 16667"/>
            </a:avLst>
          </a:prstGeom>
          <a:solidFill>
            <a:srgbClr val="F6B26B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Nixie One"/>
                <a:ea typeface="Nixie One"/>
                <a:cs typeface="Nixie One"/>
                <a:sym typeface="Nixie One"/>
              </a:rPr>
              <a:t>free</a:t>
            </a:r>
          </a:p>
        </p:txBody>
      </p:sp>
      <p:cxnSp>
        <p:nvCxnSpPr>
          <p:cNvPr id="311" name="Shape 311"/>
          <p:cNvCxnSpPr>
            <a:stCxn id="306" idx="2"/>
            <a:endCxn id="307" idx="0"/>
          </p:cNvCxnSpPr>
          <p:nvPr/>
        </p:nvCxnSpPr>
        <p:spPr>
          <a:xfrm flipH="1">
            <a:off x="5625375" y="4354950"/>
            <a:ext cx="844800" cy="43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2" name="Shape 312"/>
          <p:cNvCxnSpPr>
            <a:stCxn id="306" idx="2"/>
            <a:endCxn id="308" idx="0"/>
          </p:cNvCxnSpPr>
          <p:nvPr/>
        </p:nvCxnSpPr>
        <p:spPr>
          <a:xfrm>
            <a:off x="6470175" y="4354950"/>
            <a:ext cx="1227299" cy="43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3" name="Shape 313"/>
          <p:cNvCxnSpPr>
            <a:stCxn id="308" idx="2"/>
            <a:endCxn id="309" idx="0"/>
          </p:cNvCxnSpPr>
          <p:nvPr/>
        </p:nvCxnSpPr>
        <p:spPr>
          <a:xfrm flipH="1">
            <a:off x="6840350" y="5332275"/>
            <a:ext cx="857100" cy="43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14" name="Shape 314"/>
          <p:cNvCxnSpPr>
            <a:stCxn id="308" idx="2"/>
            <a:endCxn id="310" idx="0"/>
          </p:cNvCxnSpPr>
          <p:nvPr/>
        </p:nvCxnSpPr>
        <p:spPr>
          <a:xfrm>
            <a:off x="7697450" y="5332275"/>
            <a:ext cx="731100" cy="435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6796646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QuadTree OctTree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b="8282"/>
          <a:stretch/>
        </p:blipFill>
        <p:spPr>
          <a:xfrm>
            <a:off x="221600" y="1417648"/>
            <a:ext cx="4407649" cy="496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3950" y="2030050"/>
            <a:ext cx="4691024" cy="386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9605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576263" y="458788"/>
            <a:ext cx="8567737" cy="450850"/>
          </a:xfrm>
        </p:spPr>
        <p:txBody>
          <a:bodyPr>
            <a:normAutofit fontScale="90000"/>
          </a:bodyPr>
          <a:lstStyle/>
          <a:p>
            <a:pPr indent="0"/>
            <a:r>
              <a:rPr lang="en-US" altLang="en-US" dirty="0" smtClean="0"/>
              <a:t>Work Space </a:t>
            </a:r>
            <a:r>
              <a:rPr lang="en-US" altLang="en-US" dirty="0" smtClean="0">
                <a:sym typeface="Wingdings" pitchFamily="2" charset="2"/>
              </a:rPr>
              <a:t></a:t>
            </a:r>
            <a:r>
              <a:rPr lang="en-US" altLang="en-US" dirty="0" smtClean="0"/>
              <a:t> Configuration Space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mtClean="0"/>
              <a:t>State or configuration </a:t>
            </a:r>
            <a:r>
              <a:rPr lang="en-US" altLang="en-US" i="1" smtClean="0"/>
              <a:t>q</a:t>
            </a:r>
            <a:r>
              <a:rPr lang="en-US" altLang="en-US" smtClean="0"/>
              <a:t> can be described with </a:t>
            </a:r>
            <a:r>
              <a:rPr lang="en-US" altLang="en-US" i="1" smtClean="0"/>
              <a:t>k</a:t>
            </a:r>
            <a:r>
              <a:rPr lang="en-US" altLang="en-US" smtClean="0"/>
              <a:t> values </a:t>
            </a:r>
            <a:r>
              <a:rPr lang="en-US" altLang="en-US" i="1" smtClean="0"/>
              <a:t>q</a:t>
            </a:r>
            <a:r>
              <a:rPr lang="en-US" altLang="en-US" i="1" baseline="-25000" smtClean="0"/>
              <a:t>i</a:t>
            </a:r>
            <a:endParaRPr lang="en-US" altLang="en-US" i="1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mtClean="0"/>
              <a:t>What is the configuration space of a mobile robot?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213194"/>
            <a:ext cx="7796212" cy="353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1331913" y="5589588"/>
            <a:ext cx="1366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75" indent="-396875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b="1"/>
              <a:t>Work Space</a:t>
            </a:r>
          </a:p>
        </p:txBody>
      </p: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4628268" y="5595938"/>
            <a:ext cx="458170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96875" indent="-396875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en-US" b="1" dirty="0" smtClean="0"/>
              <a:t>Configuration </a:t>
            </a:r>
            <a:r>
              <a:rPr lang="en-US" altLang="en-US" b="1" dirty="0"/>
              <a:t>Space: </a:t>
            </a:r>
            <a:endParaRPr lang="en-US" altLang="en-US" b="1" dirty="0" smtClean="0"/>
          </a:p>
          <a:p>
            <a:pPr algn="ctr"/>
            <a:r>
              <a:rPr lang="en-US" altLang="en-US" b="1" dirty="0" smtClean="0"/>
              <a:t>Planning in configuration space </a:t>
            </a:r>
            <a:endParaRPr lang="en-US" altLang="en-US" b="1" dirty="0"/>
          </a:p>
          <a:p>
            <a:pPr algn="ctr"/>
            <a:r>
              <a:rPr lang="en-US" altLang="en-US" dirty="0"/>
              <a:t>the dimension of this </a:t>
            </a:r>
          </a:p>
          <a:p>
            <a:pPr algn="ctr"/>
            <a:r>
              <a:rPr lang="en-US" altLang="en-US" dirty="0"/>
              <a:t>space is equal to the Degrees of Freedom (</a:t>
            </a:r>
            <a:r>
              <a:rPr lang="en-US" altLang="en-US" dirty="0" err="1"/>
              <a:t>DoF</a:t>
            </a:r>
            <a:r>
              <a:rPr lang="en-US" altLang="en-US" dirty="0"/>
              <a:t>) </a:t>
            </a:r>
          </a:p>
          <a:p>
            <a:pPr algn="ctr"/>
            <a:r>
              <a:rPr lang="en-US" altLang="en-US" dirty="0"/>
              <a:t>of the robot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219200"/>
            <a:ext cx="295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 manipulator robots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1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Mobile robots operating on a flat ground have 3 </a:t>
            </a:r>
            <a:r>
              <a:rPr lang="en-US" altLang="en-US" dirty="0" err="1" smtClean="0"/>
              <a:t>DoF</a:t>
            </a:r>
            <a:r>
              <a:rPr lang="en-US" altLang="en-US" dirty="0" smtClean="0"/>
              <a:t>: (x, y, </a:t>
            </a:r>
            <a:r>
              <a:rPr lang="el-GR" altLang="en-US" dirty="0" smtClean="0">
                <a:cs typeface="Arial" pitchFamily="34" charset="0"/>
              </a:rPr>
              <a:t>θ</a:t>
            </a:r>
            <a:r>
              <a:rPr lang="en-US" altLang="en-US" dirty="0" smtClean="0">
                <a:cs typeface="Arial" pitchFamily="34" charset="0"/>
              </a:rPr>
              <a:t>)</a:t>
            </a:r>
          </a:p>
          <a:p>
            <a:endParaRPr lang="en-US" altLang="en-US" dirty="0" smtClean="0">
              <a:cs typeface="Arial" pitchFamily="34" charset="0"/>
            </a:endParaRPr>
          </a:p>
          <a:p>
            <a:r>
              <a:rPr lang="en-US" altLang="en-US" dirty="0" smtClean="0">
                <a:cs typeface="Arial" pitchFamily="34" charset="0"/>
              </a:rPr>
              <a:t>For simplification, in path planning mobile </a:t>
            </a:r>
            <a:r>
              <a:rPr lang="en-US" altLang="en-US" dirty="0" err="1" smtClean="0">
                <a:cs typeface="Arial" pitchFamily="34" charset="0"/>
              </a:rPr>
              <a:t>roboticists</a:t>
            </a:r>
            <a:r>
              <a:rPr lang="en-US" altLang="en-US" dirty="0" smtClean="0">
                <a:cs typeface="Arial" pitchFamily="34" charset="0"/>
              </a:rPr>
              <a:t> often assume that the robot is </a:t>
            </a:r>
            <a:r>
              <a:rPr lang="en-US" altLang="en-US" dirty="0" err="1" smtClean="0">
                <a:cs typeface="Arial" pitchFamily="34" charset="0"/>
              </a:rPr>
              <a:t>holonomic</a:t>
            </a:r>
            <a:r>
              <a:rPr lang="en-US" altLang="en-US" dirty="0" smtClean="0">
                <a:cs typeface="Arial" pitchFamily="34" charset="0"/>
              </a:rPr>
              <a:t> and that it is a point. In this way the configuration space is reduced to 2D (</a:t>
            </a:r>
            <a:r>
              <a:rPr lang="en-US" altLang="en-US" dirty="0" err="1" smtClean="0">
                <a:cs typeface="Arial" pitchFamily="34" charset="0"/>
              </a:rPr>
              <a:t>x,y</a:t>
            </a:r>
            <a:r>
              <a:rPr lang="en-US" altLang="en-US" dirty="0" smtClean="0">
                <a:cs typeface="Arial" pitchFamily="34" charset="0"/>
              </a:rPr>
              <a:t>)</a:t>
            </a:r>
          </a:p>
          <a:p>
            <a:endParaRPr lang="en-US" altLang="en-US" dirty="0" smtClean="0">
              <a:cs typeface="Arial" pitchFamily="34" charset="0"/>
            </a:endParaRPr>
          </a:p>
          <a:p>
            <a:r>
              <a:rPr lang="en-US" altLang="en-US" dirty="0" smtClean="0">
                <a:cs typeface="Arial" pitchFamily="34" charset="0"/>
              </a:rPr>
              <a:t>Because we have reduced each robot to a point, we have to inflate each obstacle by the size of the robot radius to compensate.</a:t>
            </a:r>
            <a:endParaRPr lang="el-GR" altLang="en-US" dirty="0" smtClean="0">
              <a:cs typeface="Arial" pitchFamily="34" charset="0"/>
            </a:endParaRPr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/>
            <a:r>
              <a:rPr lang="en-US" altLang="en-US" dirty="0" smtClean="0"/>
              <a:t>Configuration Space for a Mobile Robot</a:t>
            </a:r>
          </a:p>
        </p:txBody>
      </p:sp>
    </p:spTree>
    <p:extLst>
      <p:ext uri="{BB962C8B-B14F-4D97-AF65-F5344CB8AC3E}">
        <p14:creationId xmlns:p14="http://schemas.microsoft.com/office/powerpoint/2010/main" val="14954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Configuration Space for a Mobile Robot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54305"/>
            <a:ext cx="7973199" cy="362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01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400"/>
            <a:ext cx="8229600" cy="1143000"/>
          </a:xfrm>
        </p:spPr>
        <p:txBody>
          <a:bodyPr>
            <a:normAutofit/>
          </a:bodyPr>
          <a:lstStyle/>
          <a:p>
            <a:pPr indent="0"/>
            <a:r>
              <a:rPr lang="en-US" altLang="en-US" sz="3200" dirty="0" smtClean="0"/>
              <a:t>Path Planning: Overview of Algorithms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86313" y="1019175"/>
            <a:ext cx="4262437" cy="56499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1800" smtClean="0">
                <a:solidFill>
                  <a:srgbClr val="FF3300"/>
                </a:solidFill>
              </a:rPr>
              <a:t>3. Graph Search</a:t>
            </a:r>
            <a:endParaRPr lang="en-US" altLang="en-US" sz="1800" smtClean="0"/>
          </a:p>
          <a:p>
            <a:pPr lvl="1"/>
            <a:r>
              <a:rPr lang="en-US" altLang="en-US" sz="1400" smtClean="0"/>
              <a:t>Identify a set edges between nodes within the free space</a:t>
            </a:r>
          </a:p>
          <a:p>
            <a:pPr>
              <a:buFont typeface="Wingdings" pitchFamily="2" charset="2"/>
              <a:buNone/>
            </a:pPr>
            <a:r>
              <a:rPr lang="en-US" altLang="en-US" sz="1800" smtClean="0"/>
              <a:t>	</a:t>
            </a:r>
          </a:p>
          <a:p>
            <a:endParaRPr lang="en-US" altLang="en-US" sz="1800" smtClean="0"/>
          </a:p>
          <a:p>
            <a:endParaRPr lang="en-US" altLang="en-US" sz="1800" smtClean="0"/>
          </a:p>
          <a:p>
            <a:pPr>
              <a:buFont typeface="Wingdings" pitchFamily="2" charset="2"/>
              <a:buNone/>
            </a:pPr>
            <a:endParaRPr lang="en-US" altLang="en-US" sz="1800" smtClean="0"/>
          </a:p>
          <a:p>
            <a:pPr>
              <a:buFont typeface="Wingdings" pitchFamily="2" charset="2"/>
              <a:buNone/>
            </a:pPr>
            <a:endParaRPr lang="en-US" altLang="en-US" sz="1800" smtClean="0"/>
          </a:p>
          <a:p>
            <a:endParaRPr lang="en-US" altLang="en-US" sz="1800" smtClean="0"/>
          </a:p>
          <a:p>
            <a:pPr>
              <a:buFont typeface="Wingdings" pitchFamily="2" charset="2"/>
              <a:buNone/>
            </a:pPr>
            <a:endParaRPr lang="en-US" altLang="en-US" sz="1800" smtClean="0"/>
          </a:p>
          <a:p>
            <a:pPr lvl="1"/>
            <a:r>
              <a:rPr lang="en-US" altLang="en-US" sz="1400" smtClean="0"/>
              <a:t>Where to put the nodes?</a:t>
            </a:r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8938" y="1000125"/>
            <a:ext cx="4183062" cy="38576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en-US" sz="1800" dirty="0" smtClean="0">
                <a:solidFill>
                  <a:srgbClr val="FF3300"/>
                </a:solidFill>
              </a:rPr>
              <a:t>1. Optimal Control</a:t>
            </a:r>
          </a:p>
          <a:p>
            <a:pPr lvl="1"/>
            <a:r>
              <a:rPr lang="de-CH" altLang="en-US" sz="1400" dirty="0" smtClean="0"/>
              <a:t>Solves truly optimal solution</a:t>
            </a:r>
          </a:p>
          <a:p>
            <a:pPr lvl="1"/>
            <a:r>
              <a:rPr lang="de-CH" altLang="en-US" sz="1400" dirty="0" smtClean="0"/>
              <a:t>Becomes intractable for even moderately complex as well as nonconvex problems</a:t>
            </a:r>
          </a:p>
          <a:p>
            <a:pPr>
              <a:buFont typeface="Wingdings" pitchFamily="2" charset="2"/>
              <a:buNone/>
            </a:pPr>
            <a:endParaRPr lang="de-CH" altLang="en-US" sz="1800" dirty="0" smtClean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</a:pPr>
            <a:endParaRPr lang="de-CH" altLang="en-US" sz="1800" dirty="0" smtClean="0"/>
          </a:p>
          <a:p>
            <a:pPr>
              <a:buFont typeface="Wingdings" pitchFamily="2" charset="2"/>
              <a:buNone/>
            </a:pPr>
            <a:endParaRPr lang="de-CH" altLang="en-US" sz="1800" dirty="0" smtClean="0"/>
          </a:p>
          <a:p>
            <a:pPr>
              <a:buFont typeface="Wingdings" pitchFamily="2" charset="2"/>
              <a:buNone/>
            </a:pPr>
            <a:endParaRPr lang="en-US" altLang="en-US" sz="1800" dirty="0" smtClean="0"/>
          </a:p>
          <a:p>
            <a:pPr>
              <a:buFont typeface="Wingdings" pitchFamily="2" charset="2"/>
              <a:buNone/>
            </a:pPr>
            <a:r>
              <a:rPr lang="en-US" altLang="en-US" sz="1800" dirty="0" smtClean="0">
                <a:solidFill>
                  <a:srgbClr val="FF3300"/>
                </a:solidFill>
              </a:rPr>
              <a:t>2. Potential Field</a:t>
            </a:r>
            <a:endParaRPr lang="en-US" altLang="en-US" sz="1800" dirty="0" smtClean="0"/>
          </a:p>
          <a:p>
            <a:pPr lvl="1"/>
            <a:r>
              <a:rPr lang="en-US" altLang="en-US" sz="1400" dirty="0" smtClean="0"/>
              <a:t>Imposes a mathematical function over the state/configuration space</a:t>
            </a:r>
          </a:p>
          <a:p>
            <a:pPr lvl="1"/>
            <a:r>
              <a:rPr lang="de-CH" altLang="en-US" sz="1400" dirty="0" smtClean="0"/>
              <a:t>Many physical metaphors exist</a:t>
            </a:r>
          </a:p>
          <a:p>
            <a:pPr lvl="1"/>
            <a:r>
              <a:rPr lang="de-CH" altLang="en-US" sz="1400" dirty="0" smtClean="0"/>
              <a:t>Often employed due to its simplicity and similarity to optimal control solutions</a:t>
            </a:r>
            <a:endParaRPr lang="en-US" altLang="en-US" sz="1400" dirty="0" smtClean="0"/>
          </a:p>
        </p:txBody>
      </p:sp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429125"/>
            <a:ext cx="2814638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000250"/>
            <a:ext cx="281463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b="10216"/>
          <a:stretch>
            <a:fillRect/>
          </a:stretch>
        </p:blipFill>
        <p:spPr bwMode="auto">
          <a:xfrm>
            <a:off x="785812" y="4648200"/>
            <a:ext cx="24288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t="3976" r="6268" b="23999"/>
          <a:stretch>
            <a:fillRect/>
          </a:stretch>
        </p:blipFill>
        <p:spPr bwMode="auto">
          <a:xfrm>
            <a:off x="847725" y="2143126"/>
            <a:ext cx="1362075" cy="9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Box 10"/>
          <p:cNvSpPr txBox="1">
            <a:spLocks noChangeArrowheads="1"/>
          </p:cNvSpPr>
          <p:nvPr/>
        </p:nvSpPr>
        <p:spPr bwMode="auto">
          <a:xfrm>
            <a:off x="2714625" y="2857500"/>
            <a:ext cx="185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CH" altLang="en-US" sz="1000"/>
              <a:t>Source: </a:t>
            </a:r>
          </a:p>
          <a:p>
            <a:r>
              <a:rPr lang="de-CH" altLang="en-US" sz="1000"/>
              <a:t>http://mitocw.udsm.ac.tz</a:t>
            </a:r>
            <a:endParaRPr lang="en-US" altLang="en-US" sz="1000"/>
          </a:p>
        </p:txBody>
      </p:sp>
      <p:sp>
        <p:nvSpPr>
          <p:cNvPr id="2" name="Rectangle 1"/>
          <p:cNvSpPr/>
          <p:nvPr/>
        </p:nvSpPr>
        <p:spPr>
          <a:xfrm>
            <a:off x="5218614" y="3914775"/>
            <a:ext cx="37069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Configuration Space for a Mobile Robot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78B1BB48-DFB3-4A2B-A11D-A7B34BB516FC}" type="slidenum">
              <a:rPr lang="en-US" sz="2000" b="1"/>
              <a:pPr eaLnBrk="1" hangingPunct="1">
                <a:defRPr/>
              </a:pPr>
              <a:t>16</a:t>
            </a:fld>
            <a:endParaRPr lang="en-US" sz="2000" b="1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/>
            <a:r>
              <a:rPr lang="en-US" altLang="en-US" dirty="0" smtClean="0"/>
              <a:t>Potential Field Path Planning Strategies</a:t>
            </a:r>
            <a:endParaRPr lang="en-US" altLang="en-US" sz="2000" dirty="0" smtClean="0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8588" y="1371600"/>
            <a:ext cx="4924425" cy="5105400"/>
          </a:xfrm>
        </p:spPr>
        <p:txBody>
          <a:bodyPr>
            <a:normAutofit/>
          </a:bodyPr>
          <a:lstStyle/>
          <a:p>
            <a:r>
              <a:rPr lang="en-US" altLang="en-US" sz="2000" dirty="0" smtClean="0"/>
              <a:t>Robot is treated as a </a:t>
            </a:r>
            <a:r>
              <a:rPr lang="en-US" altLang="en-US" sz="2000" i="1" dirty="0" smtClean="0">
                <a:solidFill>
                  <a:srgbClr val="FF3300"/>
                </a:solidFill>
              </a:rPr>
              <a:t>point under the influence</a:t>
            </a:r>
            <a:r>
              <a:rPr lang="en-US" altLang="en-US" sz="2000" dirty="0" smtClean="0"/>
              <a:t> of an artificial potential field.</a:t>
            </a:r>
          </a:p>
          <a:p>
            <a:r>
              <a:rPr lang="de-CH" altLang="en-US" sz="2000" dirty="0" smtClean="0"/>
              <a:t>Operates in the continuum</a:t>
            </a:r>
            <a:endParaRPr lang="en-US" altLang="en-US" sz="2000" dirty="0" smtClean="0"/>
          </a:p>
          <a:p>
            <a:pPr lvl="1"/>
            <a:r>
              <a:rPr lang="en-US" altLang="en-US" sz="2000" dirty="0" smtClean="0"/>
              <a:t>Generated robot movement is similar to a ball rolling down the hill</a:t>
            </a:r>
          </a:p>
          <a:p>
            <a:pPr lvl="1"/>
            <a:r>
              <a:rPr lang="en-US" altLang="en-US" sz="2000" dirty="0" smtClean="0"/>
              <a:t>Goal generates attractive force</a:t>
            </a:r>
          </a:p>
          <a:p>
            <a:pPr lvl="1"/>
            <a:r>
              <a:rPr lang="en-US" altLang="en-US" sz="2000" dirty="0" smtClean="0"/>
              <a:t>Obstacle are repulsive forces</a:t>
            </a:r>
          </a:p>
          <a:p>
            <a:pPr lvl="1"/>
            <a:endParaRPr lang="en-US" altLang="en-US" dirty="0" smtClean="0"/>
          </a:p>
        </p:txBody>
      </p:sp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171575"/>
            <a:ext cx="31575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71925"/>
            <a:ext cx="3252788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962400"/>
            <a:ext cx="352583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7718519" y="1017587"/>
            <a:ext cx="13442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CH" altLang="en-US" dirty="0" smtClean="0"/>
              <a:t>Khatib, 1986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21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Potential Fields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2326325"/>
            <a:ext cx="3994500" cy="42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Goal: Attractive Force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Large Distance --&gt; Large Force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Model as Spring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Hooke's Law 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1800"/>
              <a:t>F = -k X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4451700" y="2326325"/>
            <a:ext cx="4630200" cy="42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Obstacles: Repulsive Force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Small Distance --&gt; Large Force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Model as Electrically Charged Particles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Coulomb's law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	F= k q</a:t>
            </a:r>
            <a:r>
              <a:rPr lang="en" sz="1800" baseline="-25000"/>
              <a:t>1</a:t>
            </a:r>
            <a:r>
              <a:rPr lang="en" sz="1800"/>
              <a:t>q</a:t>
            </a:r>
            <a:r>
              <a:rPr lang="en" sz="1800" baseline="-25000"/>
              <a:t>2</a:t>
            </a:r>
            <a:r>
              <a:rPr lang="en" sz="1800"/>
              <a:t> / r</a:t>
            </a:r>
            <a:r>
              <a:rPr lang="en" sz="1800" baseline="30000"/>
              <a:t>2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70" name="Shape 170"/>
          <p:cNvSpPr txBox="1"/>
          <p:nvPr/>
        </p:nvSpPr>
        <p:spPr>
          <a:xfrm>
            <a:off x="457200" y="1060800"/>
            <a:ext cx="6755699" cy="138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Oussama Khatib, 1986.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Nixie One"/>
                <a:ea typeface="Nixie One"/>
                <a:cs typeface="Nixie One"/>
                <a:sym typeface="Nixie One"/>
              </a:rPr>
              <a:t>Model navigation as the sum of forces on the robot</a:t>
            </a:r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334550"/>
            <a:ext cx="2864797" cy="195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 r="49594"/>
          <a:stretch/>
        </p:blipFill>
        <p:spPr>
          <a:xfrm>
            <a:off x="6708025" y="4381325"/>
            <a:ext cx="2196975" cy="1907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2968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"/>
                                        <p:tgtEl>
                                          <p:spTgt spid="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"/>
                                        <p:tgtEl>
                                          <p:spTgt spid="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 smtClean="0"/>
              <a:t>attractive</a:t>
            </a:r>
            <a:endParaRPr sz="2000" dirty="0"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7450" y="1376362"/>
            <a:ext cx="4229100" cy="410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7384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 smtClean="0"/>
              <a:t>repulsive</a:t>
            </a:r>
            <a:endParaRPr sz="2400" dirty="0"/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837" y="1381125"/>
            <a:ext cx="4124325" cy="409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1274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  <a:p>
            <a:pPr eaLnBrk="1" hangingPunct="1">
              <a:defRPr/>
            </a:pPr>
            <a:endParaRPr lang="en-US" sz="2000" b="1" dirty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dirty="0" smtClean="0"/>
              <a:t>Competencies for Navigation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187982"/>
            <a:ext cx="8596312" cy="56245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CH" sz="2800" dirty="0" smtClean="0"/>
              <a:t>Navigation is composed of  </a:t>
            </a:r>
            <a:r>
              <a:rPr lang="de-CH" sz="2800" dirty="0" smtClean="0">
                <a:solidFill>
                  <a:srgbClr val="FF0000"/>
                </a:solidFill>
              </a:rPr>
              <a:t>localization</a:t>
            </a:r>
            <a:r>
              <a:rPr lang="de-CH" sz="2800" dirty="0" smtClean="0"/>
              <a:t>, </a:t>
            </a:r>
            <a:r>
              <a:rPr lang="de-CH" sz="2800" dirty="0" smtClean="0">
                <a:solidFill>
                  <a:srgbClr val="FF0000"/>
                </a:solidFill>
              </a:rPr>
              <a:t>mapping </a:t>
            </a:r>
            <a:r>
              <a:rPr lang="de-CH" sz="2800" dirty="0" smtClean="0"/>
              <a:t>and </a:t>
            </a:r>
            <a:r>
              <a:rPr lang="de-CH" sz="2800" dirty="0" smtClean="0">
                <a:solidFill>
                  <a:srgbClr val="FF0000"/>
                </a:solidFill>
              </a:rPr>
              <a:t>motion planning</a:t>
            </a:r>
          </a:p>
          <a:p>
            <a:pPr>
              <a:defRPr/>
            </a:pPr>
            <a:endParaRPr lang="de-CH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de-CH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de-CH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de-CH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de-CH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de-CH" dirty="0" smtClean="0"/>
              <a:t>Different forms of </a:t>
            </a:r>
            <a:r>
              <a:rPr lang="de-CH" dirty="0" smtClean="0">
                <a:solidFill>
                  <a:srgbClr val="FF0000"/>
                </a:solidFill>
              </a:rPr>
              <a:t>motion planning </a:t>
            </a:r>
            <a:r>
              <a:rPr lang="de-CH" dirty="0" smtClean="0"/>
              <a:t>inside the cognition loop                            </a:t>
            </a:r>
            <a:r>
              <a:rPr lang="de-CH" sz="2000" dirty="0" smtClean="0"/>
              <a:t>from R. Siegwart</a:t>
            </a:r>
            <a:endParaRPr lang="en-US" sz="2000" dirty="0" smtClean="0"/>
          </a:p>
        </p:txBody>
      </p:sp>
      <p:sp>
        <p:nvSpPr>
          <p:cNvPr id="23558" name="Oval 31"/>
          <p:cNvSpPr>
            <a:spLocks noChangeArrowheads="1"/>
          </p:cNvSpPr>
          <p:nvPr/>
        </p:nvSpPr>
        <p:spPr bwMode="auto">
          <a:xfrm>
            <a:off x="5299704" y="2285869"/>
            <a:ext cx="2571750" cy="150018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96875" indent="-396875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3559" name="Group 4"/>
          <p:cNvGrpSpPr>
            <a:grpSpLocks/>
          </p:cNvGrpSpPr>
          <p:nvPr/>
        </p:nvGrpSpPr>
        <p:grpSpPr bwMode="auto">
          <a:xfrm>
            <a:off x="1432093" y="2401516"/>
            <a:ext cx="6127958" cy="2438627"/>
            <a:chOff x="1066" y="2057"/>
            <a:chExt cx="4207" cy="1594"/>
          </a:xfrm>
        </p:grpSpPr>
        <p:sp>
          <p:nvSpPr>
            <p:cNvPr id="23560" name="Line 5"/>
            <p:cNvSpPr>
              <a:spLocks noChangeShapeType="1"/>
            </p:cNvSpPr>
            <p:nvPr/>
          </p:nvSpPr>
          <p:spPr bwMode="auto">
            <a:xfrm flipH="1">
              <a:off x="2352" y="2304"/>
              <a:ext cx="16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Rectangle 6"/>
            <p:cNvSpPr>
              <a:spLocks noChangeArrowheads="1"/>
            </p:cNvSpPr>
            <p:nvPr/>
          </p:nvSpPr>
          <p:spPr bwMode="auto">
            <a:xfrm>
              <a:off x="4023" y="3149"/>
              <a:ext cx="1250" cy="50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23562" name="Rectangle 7"/>
            <p:cNvSpPr>
              <a:spLocks noChangeArrowheads="1"/>
            </p:cNvSpPr>
            <p:nvPr/>
          </p:nvSpPr>
          <p:spPr bwMode="auto">
            <a:xfrm>
              <a:off x="4023" y="2101"/>
              <a:ext cx="1250" cy="50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23563" name="Rectangle 8"/>
            <p:cNvSpPr>
              <a:spLocks noChangeArrowheads="1"/>
            </p:cNvSpPr>
            <p:nvPr/>
          </p:nvSpPr>
          <p:spPr bwMode="auto">
            <a:xfrm>
              <a:off x="1095" y="2101"/>
              <a:ext cx="1251" cy="50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23564" name="Rectangle 9"/>
            <p:cNvSpPr>
              <a:spLocks noChangeArrowheads="1"/>
            </p:cNvSpPr>
            <p:nvPr/>
          </p:nvSpPr>
          <p:spPr bwMode="auto">
            <a:xfrm>
              <a:off x="1095" y="3149"/>
              <a:ext cx="1251" cy="50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23565" name="Rectangle 10"/>
            <p:cNvSpPr>
              <a:spLocks noChangeArrowheads="1"/>
            </p:cNvSpPr>
            <p:nvPr/>
          </p:nvSpPr>
          <p:spPr bwMode="auto">
            <a:xfrm>
              <a:off x="3979" y="3105"/>
              <a:ext cx="1250" cy="502"/>
            </a:xfrm>
            <a:prstGeom prst="rect">
              <a:avLst/>
            </a:prstGeom>
            <a:solidFill>
              <a:srgbClr val="618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23566" name="Rectangle 11"/>
            <p:cNvSpPr>
              <a:spLocks noChangeArrowheads="1"/>
            </p:cNvSpPr>
            <p:nvPr/>
          </p:nvSpPr>
          <p:spPr bwMode="auto">
            <a:xfrm>
              <a:off x="3979" y="2057"/>
              <a:ext cx="1250" cy="502"/>
            </a:xfrm>
            <a:prstGeom prst="rect">
              <a:avLst/>
            </a:prstGeom>
            <a:solidFill>
              <a:srgbClr val="BE7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23567" name="Rectangle 12"/>
            <p:cNvSpPr>
              <a:spLocks noChangeArrowheads="1"/>
            </p:cNvSpPr>
            <p:nvPr/>
          </p:nvSpPr>
          <p:spPr bwMode="auto">
            <a:xfrm>
              <a:off x="1066" y="2057"/>
              <a:ext cx="1250" cy="502"/>
            </a:xfrm>
            <a:prstGeom prst="rect">
              <a:avLst/>
            </a:prstGeom>
            <a:solidFill>
              <a:srgbClr val="64A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23568" name="Rectangle 13"/>
            <p:cNvSpPr>
              <a:spLocks noChangeArrowheads="1"/>
            </p:cNvSpPr>
            <p:nvPr/>
          </p:nvSpPr>
          <p:spPr bwMode="auto">
            <a:xfrm>
              <a:off x="1066" y="3105"/>
              <a:ext cx="1250" cy="502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97" name="Rectangle 14"/>
            <p:cNvSpPr>
              <a:spLocks noChangeArrowheads="1"/>
            </p:cNvSpPr>
            <p:nvPr/>
          </p:nvSpPr>
          <p:spPr bwMode="auto">
            <a:xfrm>
              <a:off x="2860" y="2144"/>
              <a:ext cx="553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sz="1100">
                  <a:solidFill>
                    <a:srgbClr val="000000"/>
                  </a:solidFill>
                  <a:latin typeface="Arial" pitchFamily="34" charset="0"/>
                </a:rPr>
                <a:t>"Position" 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2830" y="2280"/>
              <a:ext cx="624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sz="1100">
                  <a:solidFill>
                    <a:srgbClr val="000000"/>
                  </a:solidFill>
                  <a:latin typeface="Arial" pitchFamily="34" charset="0"/>
                </a:rPr>
                <a:t>Global Map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99" name="Rectangle 16"/>
            <p:cNvSpPr>
              <a:spLocks noChangeArrowheads="1"/>
            </p:cNvSpPr>
            <p:nvPr/>
          </p:nvSpPr>
          <p:spPr bwMode="auto">
            <a:xfrm>
              <a:off x="1272" y="3222"/>
              <a:ext cx="80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b="1">
                  <a:solidFill>
                    <a:srgbClr val="000000"/>
                  </a:solidFill>
                  <a:latin typeface="Arial" pitchFamily="34" charset="0"/>
                </a:rPr>
                <a:t>Perception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0" name="Rectangle 17"/>
            <p:cNvSpPr>
              <a:spLocks noChangeArrowheads="1"/>
            </p:cNvSpPr>
            <p:nvPr/>
          </p:nvSpPr>
          <p:spPr bwMode="auto">
            <a:xfrm>
              <a:off x="4020" y="3222"/>
              <a:ext cx="109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b="1">
                  <a:solidFill>
                    <a:srgbClr val="000000"/>
                  </a:solidFill>
                  <a:latin typeface="Arial" pitchFamily="34" charset="0"/>
                </a:rPr>
                <a:t>Motion Control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1" name="Rectangle 18"/>
            <p:cNvSpPr>
              <a:spLocks noChangeArrowheads="1"/>
            </p:cNvSpPr>
            <p:nvPr/>
          </p:nvSpPr>
          <p:spPr bwMode="auto">
            <a:xfrm>
              <a:off x="4230" y="2175"/>
              <a:ext cx="761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b="1">
                  <a:solidFill>
                    <a:srgbClr val="000000"/>
                  </a:solidFill>
                  <a:latin typeface="Arial" pitchFamily="34" charset="0"/>
                </a:rPr>
                <a:t>Cognition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3574" name="Freeform 19"/>
            <p:cNvSpPr>
              <a:spLocks/>
            </p:cNvSpPr>
            <p:nvPr/>
          </p:nvSpPr>
          <p:spPr bwMode="auto">
            <a:xfrm>
              <a:off x="2581" y="3105"/>
              <a:ext cx="1148" cy="546"/>
            </a:xfrm>
            <a:custGeom>
              <a:avLst/>
              <a:gdLst>
                <a:gd name="T0" fmla="*/ 88 w 1148"/>
                <a:gd name="T1" fmla="*/ 44 h 546"/>
                <a:gd name="T2" fmla="*/ 0 w 1148"/>
                <a:gd name="T3" fmla="*/ 74 h 546"/>
                <a:gd name="T4" fmla="*/ 15 w 1148"/>
                <a:gd name="T5" fmla="*/ 207 h 546"/>
                <a:gd name="T6" fmla="*/ 59 w 1148"/>
                <a:gd name="T7" fmla="*/ 369 h 546"/>
                <a:gd name="T8" fmla="*/ 177 w 1148"/>
                <a:gd name="T9" fmla="*/ 473 h 546"/>
                <a:gd name="T10" fmla="*/ 309 w 1148"/>
                <a:gd name="T11" fmla="*/ 546 h 546"/>
                <a:gd name="T12" fmla="*/ 530 w 1148"/>
                <a:gd name="T13" fmla="*/ 532 h 546"/>
                <a:gd name="T14" fmla="*/ 765 w 1148"/>
                <a:gd name="T15" fmla="*/ 502 h 546"/>
                <a:gd name="T16" fmla="*/ 942 w 1148"/>
                <a:gd name="T17" fmla="*/ 458 h 546"/>
                <a:gd name="T18" fmla="*/ 1089 w 1148"/>
                <a:gd name="T19" fmla="*/ 399 h 546"/>
                <a:gd name="T20" fmla="*/ 1133 w 1148"/>
                <a:gd name="T21" fmla="*/ 325 h 546"/>
                <a:gd name="T22" fmla="*/ 1148 w 1148"/>
                <a:gd name="T23" fmla="*/ 251 h 546"/>
                <a:gd name="T24" fmla="*/ 1148 w 1148"/>
                <a:gd name="T25" fmla="*/ 162 h 546"/>
                <a:gd name="T26" fmla="*/ 1148 w 1148"/>
                <a:gd name="T27" fmla="*/ 89 h 546"/>
                <a:gd name="T28" fmla="*/ 1118 w 1148"/>
                <a:gd name="T29" fmla="*/ 30 h 546"/>
                <a:gd name="T30" fmla="*/ 1059 w 1148"/>
                <a:gd name="T31" fmla="*/ 0 h 546"/>
                <a:gd name="T32" fmla="*/ 942 w 1148"/>
                <a:gd name="T33" fmla="*/ 15 h 546"/>
                <a:gd name="T34" fmla="*/ 809 w 1148"/>
                <a:gd name="T35" fmla="*/ 44 h 546"/>
                <a:gd name="T36" fmla="*/ 662 w 1148"/>
                <a:gd name="T37" fmla="*/ 30 h 546"/>
                <a:gd name="T38" fmla="*/ 530 w 1148"/>
                <a:gd name="T39" fmla="*/ 15 h 546"/>
                <a:gd name="T40" fmla="*/ 383 w 1148"/>
                <a:gd name="T41" fmla="*/ 15 h 546"/>
                <a:gd name="T42" fmla="*/ 236 w 1148"/>
                <a:gd name="T43" fmla="*/ 15 h 546"/>
                <a:gd name="T44" fmla="*/ 206 w 1148"/>
                <a:gd name="T45" fmla="*/ 30 h 546"/>
                <a:gd name="T46" fmla="*/ 177 w 1148"/>
                <a:gd name="T47" fmla="*/ 44 h 546"/>
                <a:gd name="T48" fmla="*/ 88 w 1148"/>
                <a:gd name="T49" fmla="*/ 44 h 5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8"/>
                <a:gd name="T76" fmla="*/ 0 h 546"/>
                <a:gd name="T77" fmla="*/ 1148 w 1148"/>
                <a:gd name="T78" fmla="*/ 546 h 5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8" h="546">
                  <a:moveTo>
                    <a:pt x="88" y="44"/>
                  </a:moveTo>
                  <a:lnTo>
                    <a:pt x="0" y="74"/>
                  </a:lnTo>
                  <a:lnTo>
                    <a:pt x="15" y="207"/>
                  </a:lnTo>
                  <a:lnTo>
                    <a:pt x="59" y="369"/>
                  </a:lnTo>
                  <a:lnTo>
                    <a:pt x="177" y="473"/>
                  </a:lnTo>
                  <a:lnTo>
                    <a:pt x="309" y="546"/>
                  </a:lnTo>
                  <a:lnTo>
                    <a:pt x="530" y="532"/>
                  </a:lnTo>
                  <a:lnTo>
                    <a:pt x="765" y="502"/>
                  </a:lnTo>
                  <a:lnTo>
                    <a:pt x="942" y="458"/>
                  </a:lnTo>
                  <a:lnTo>
                    <a:pt x="1089" y="399"/>
                  </a:lnTo>
                  <a:lnTo>
                    <a:pt x="1133" y="325"/>
                  </a:lnTo>
                  <a:lnTo>
                    <a:pt x="1148" y="251"/>
                  </a:lnTo>
                  <a:lnTo>
                    <a:pt x="1148" y="162"/>
                  </a:lnTo>
                  <a:lnTo>
                    <a:pt x="1148" y="89"/>
                  </a:lnTo>
                  <a:lnTo>
                    <a:pt x="1118" y="30"/>
                  </a:lnTo>
                  <a:lnTo>
                    <a:pt x="1059" y="0"/>
                  </a:lnTo>
                  <a:lnTo>
                    <a:pt x="942" y="15"/>
                  </a:lnTo>
                  <a:lnTo>
                    <a:pt x="809" y="44"/>
                  </a:lnTo>
                  <a:lnTo>
                    <a:pt x="662" y="30"/>
                  </a:lnTo>
                  <a:lnTo>
                    <a:pt x="530" y="15"/>
                  </a:lnTo>
                  <a:lnTo>
                    <a:pt x="383" y="15"/>
                  </a:lnTo>
                  <a:lnTo>
                    <a:pt x="236" y="15"/>
                  </a:lnTo>
                  <a:lnTo>
                    <a:pt x="206" y="30"/>
                  </a:lnTo>
                  <a:lnTo>
                    <a:pt x="177" y="44"/>
                  </a:lnTo>
                  <a:lnTo>
                    <a:pt x="88" y="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20"/>
            <p:cNvSpPr>
              <a:spLocks noChangeArrowheads="1"/>
            </p:cNvSpPr>
            <p:nvPr/>
          </p:nvSpPr>
          <p:spPr bwMode="auto">
            <a:xfrm>
              <a:off x="2758" y="3180"/>
              <a:ext cx="754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sz="1300" b="1">
                  <a:solidFill>
                    <a:schemeClr val="bg1"/>
                  </a:solidFill>
                  <a:latin typeface="Arial" pitchFamily="34" charset="0"/>
                </a:rPr>
                <a:t>Real</a:t>
              </a:r>
              <a:r>
                <a:rPr kumimoji="0" lang="en-US" sz="1300" b="1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kumimoji="0" lang="en-US" sz="1300" b="1">
                  <a:solidFill>
                    <a:schemeClr val="bg1"/>
                  </a:solidFill>
                  <a:latin typeface="Arial" pitchFamily="34" charset="0"/>
                </a:rPr>
                <a:t>World</a:t>
              </a:r>
              <a:endParaRPr kumimoji="0" lang="en-US" sz="160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4" name="Rectangle 21"/>
            <p:cNvSpPr>
              <a:spLocks noChangeArrowheads="1"/>
            </p:cNvSpPr>
            <p:nvPr/>
          </p:nvSpPr>
          <p:spPr bwMode="auto">
            <a:xfrm>
              <a:off x="2698" y="3326"/>
              <a:ext cx="883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sz="1300" b="1" dirty="0">
                  <a:solidFill>
                    <a:schemeClr val="bg1"/>
                  </a:solidFill>
                  <a:latin typeface="Arial" pitchFamily="34" charset="0"/>
                </a:rPr>
                <a:t>Environment</a:t>
              </a:r>
              <a:endParaRPr kumimoji="0"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05" name="Rectangle 22"/>
            <p:cNvSpPr>
              <a:spLocks noChangeArrowheads="1"/>
            </p:cNvSpPr>
            <p:nvPr/>
          </p:nvSpPr>
          <p:spPr bwMode="auto">
            <a:xfrm>
              <a:off x="1213" y="2175"/>
              <a:ext cx="89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b="1">
                  <a:solidFill>
                    <a:srgbClr val="000000"/>
                  </a:solidFill>
                  <a:latin typeface="Arial" pitchFamily="34" charset="0"/>
                </a:rPr>
                <a:t>Localization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3578" name="Line 23"/>
            <p:cNvSpPr>
              <a:spLocks noChangeShapeType="1"/>
            </p:cNvSpPr>
            <p:nvPr/>
          </p:nvSpPr>
          <p:spPr bwMode="auto">
            <a:xfrm flipH="1">
              <a:off x="3696" y="336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24"/>
            <p:cNvSpPr>
              <a:spLocks noChangeShapeType="1"/>
            </p:cNvSpPr>
            <p:nvPr/>
          </p:nvSpPr>
          <p:spPr bwMode="auto">
            <a:xfrm flipH="1">
              <a:off x="2304" y="336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25"/>
            <p:cNvSpPr>
              <a:spLocks noChangeShapeType="1"/>
            </p:cNvSpPr>
            <p:nvPr/>
          </p:nvSpPr>
          <p:spPr bwMode="auto">
            <a:xfrm>
              <a:off x="4608" y="2592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26"/>
            <p:cNvSpPr>
              <a:spLocks noChangeArrowheads="1"/>
            </p:cNvSpPr>
            <p:nvPr/>
          </p:nvSpPr>
          <p:spPr bwMode="auto">
            <a:xfrm>
              <a:off x="4464" y="2720"/>
              <a:ext cx="251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sz="1100">
                  <a:solidFill>
                    <a:srgbClr val="000000"/>
                  </a:solidFill>
                  <a:latin typeface="Arial" pitchFamily="34" charset="0"/>
                </a:rPr>
                <a:t>Path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23582" name="Line 27"/>
            <p:cNvSpPr>
              <a:spLocks noChangeShapeType="1"/>
            </p:cNvSpPr>
            <p:nvPr/>
          </p:nvSpPr>
          <p:spPr bwMode="auto">
            <a:xfrm>
              <a:off x="1680" y="2574"/>
              <a:ext cx="0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28"/>
            <p:cNvSpPr>
              <a:spLocks noChangeArrowheads="1"/>
            </p:cNvSpPr>
            <p:nvPr/>
          </p:nvSpPr>
          <p:spPr bwMode="auto">
            <a:xfrm>
              <a:off x="1139" y="2692"/>
              <a:ext cx="1049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sz="1100">
                  <a:solidFill>
                    <a:srgbClr val="000000"/>
                  </a:solidFill>
                  <a:latin typeface="Arial" pitchFamily="34" charset="0"/>
                </a:rPr>
                <a:t>Environment Model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12" name="Rectangle 29"/>
            <p:cNvSpPr>
              <a:spLocks noChangeArrowheads="1"/>
            </p:cNvSpPr>
            <p:nvPr/>
          </p:nvSpPr>
          <p:spPr bwMode="auto">
            <a:xfrm>
              <a:off x="1404" y="2825"/>
              <a:ext cx="563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kumimoji="0" lang="en-US" sz="1100">
                  <a:solidFill>
                    <a:srgbClr val="000000"/>
                  </a:solidFill>
                  <a:latin typeface="Arial" pitchFamily="34" charset="0"/>
                </a:rPr>
                <a:t>Local Map</a:t>
              </a:r>
              <a:endParaRPr kumimoji="0" lang="en-US" sz="1600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6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675" y="1643062"/>
            <a:ext cx="3676650" cy="357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3605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27EB6E3E-64B6-4E24-9268-5C755751A575}" type="slidenum">
              <a:rPr lang="en-US" sz="2000" b="1"/>
              <a:pPr eaLnBrk="1" hangingPunct="1">
                <a:defRPr/>
              </a:pPr>
              <a:t>21</a:t>
            </a:fld>
            <a:endParaRPr lang="en-US" sz="2000" b="1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/>
            <a:r>
              <a:rPr lang="en-US" altLang="en-US" dirty="0" smtClean="0"/>
              <a:t>Potential Field Generation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Generation of potential field function </a:t>
            </a:r>
            <a:r>
              <a:rPr lang="en-US" altLang="en-US" i="1" dirty="0" smtClean="0">
                <a:solidFill>
                  <a:srgbClr val="FF3300"/>
                </a:solidFill>
              </a:rPr>
              <a:t>U(q)</a:t>
            </a:r>
            <a:endParaRPr lang="en-US" altLang="en-US" i="1" dirty="0" smtClean="0"/>
          </a:p>
          <a:p>
            <a:r>
              <a:rPr lang="en-US" altLang="en-US" dirty="0" smtClean="0"/>
              <a:t>Generate artificial force field </a:t>
            </a:r>
            <a:r>
              <a:rPr lang="en-US" altLang="en-US" i="1" dirty="0" smtClean="0">
                <a:solidFill>
                  <a:srgbClr val="FF3300"/>
                </a:solidFill>
              </a:rPr>
              <a:t>F(q)</a:t>
            </a:r>
          </a:p>
          <a:p>
            <a:endParaRPr lang="en-US" altLang="en-US" i="1" dirty="0" smtClean="0">
              <a:solidFill>
                <a:srgbClr val="FF3300"/>
              </a:solidFill>
            </a:endParaRPr>
          </a:p>
          <a:p>
            <a:endParaRPr lang="en-US" altLang="en-US" i="1" dirty="0" smtClean="0">
              <a:solidFill>
                <a:srgbClr val="FF3300"/>
              </a:solidFill>
            </a:endParaRPr>
          </a:p>
          <a:p>
            <a:endParaRPr lang="en-US" altLang="en-US" i="1" dirty="0" smtClean="0">
              <a:solidFill>
                <a:srgbClr val="FF3300"/>
              </a:solidFill>
            </a:endParaRPr>
          </a:p>
          <a:p>
            <a:endParaRPr lang="en-US" altLang="en-US" i="1" dirty="0" smtClean="0">
              <a:solidFill>
                <a:srgbClr val="FF3300"/>
              </a:solidFill>
            </a:endParaRPr>
          </a:p>
          <a:p>
            <a:endParaRPr lang="en-US" altLang="en-US" i="1" dirty="0" smtClean="0">
              <a:solidFill>
                <a:srgbClr val="FF3300"/>
              </a:solidFill>
            </a:endParaRPr>
          </a:p>
          <a:p>
            <a:r>
              <a:rPr lang="en-US" altLang="en-US" dirty="0" smtClean="0"/>
              <a:t>Set </a:t>
            </a:r>
            <a:r>
              <a:rPr lang="en-US" altLang="en-US" dirty="0" smtClean="0">
                <a:solidFill>
                  <a:srgbClr val="FF3300"/>
                </a:solidFill>
              </a:rPr>
              <a:t>robot speed (</a:t>
            </a:r>
            <a:r>
              <a:rPr lang="en-US" altLang="en-US" i="1" dirty="0" err="1" smtClean="0">
                <a:solidFill>
                  <a:srgbClr val="FF3300"/>
                </a:solidFill>
              </a:rPr>
              <a:t>v</a:t>
            </a:r>
            <a:r>
              <a:rPr lang="en-US" altLang="en-US" i="1" baseline="-25000" dirty="0" err="1" smtClean="0">
                <a:solidFill>
                  <a:srgbClr val="FF3300"/>
                </a:solidFill>
              </a:rPr>
              <a:t>x</a:t>
            </a:r>
            <a:r>
              <a:rPr lang="en-US" altLang="en-US" dirty="0" smtClean="0">
                <a:solidFill>
                  <a:srgbClr val="FF3300"/>
                </a:solidFill>
              </a:rPr>
              <a:t>, </a:t>
            </a:r>
            <a:r>
              <a:rPr lang="en-US" altLang="en-US" i="1" dirty="0" err="1" smtClean="0">
                <a:solidFill>
                  <a:srgbClr val="FF3300"/>
                </a:solidFill>
              </a:rPr>
              <a:t>v</a:t>
            </a:r>
            <a:r>
              <a:rPr lang="en-US" altLang="en-US" i="1" baseline="-25000" dirty="0" err="1" smtClean="0">
                <a:solidFill>
                  <a:srgbClr val="FF3300"/>
                </a:solidFill>
              </a:rPr>
              <a:t>y</a:t>
            </a:r>
            <a:r>
              <a:rPr lang="en-US" altLang="en-US" dirty="0" smtClean="0">
                <a:solidFill>
                  <a:srgbClr val="FF3300"/>
                </a:solidFill>
              </a:rPr>
              <a:t>) proportional to the force </a:t>
            </a:r>
            <a:r>
              <a:rPr lang="en-US" altLang="en-US" i="1" dirty="0" smtClean="0">
                <a:solidFill>
                  <a:srgbClr val="FF3300"/>
                </a:solidFill>
              </a:rPr>
              <a:t>F</a:t>
            </a:r>
            <a:r>
              <a:rPr lang="en-US" altLang="en-US" dirty="0" smtClean="0">
                <a:solidFill>
                  <a:srgbClr val="FF3300"/>
                </a:solidFill>
              </a:rPr>
              <a:t>(</a:t>
            </a:r>
            <a:r>
              <a:rPr lang="en-US" altLang="en-US" i="1" dirty="0" smtClean="0">
                <a:solidFill>
                  <a:srgbClr val="FF3300"/>
                </a:solidFill>
              </a:rPr>
              <a:t>q</a:t>
            </a:r>
            <a:r>
              <a:rPr lang="en-US" altLang="en-US" dirty="0" smtClean="0">
                <a:solidFill>
                  <a:srgbClr val="FF3300"/>
                </a:solidFill>
              </a:rPr>
              <a:t>)</a:t>
            </a:r>
            <a:r>
              <a:rPr lang="en-US" altLang="en-US" dirty="0" smtClean="0"/>
              <a:t> generated by the field</a:t>
            </a:r>
          </a:p>
          <a:p>
            <a:pPr lvl="1"/>
            <a:r>
              <a:rPr lang="en-US" altLang="en-US" dirty="0" smtClean="0"/>
              <a:t>the force field drives the robot to the goal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547813" y="2636838"/>
          <a:ext cx="5372100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3" imgW="2984400" imgH="812520" progId="Equation.3">
                  <p:embed/>
                </p:oleObj>
              </mc:Choice>
              <mc:Fallback>
                <p:oleObj name="Equation" r:id="rId3" imgW="29844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636838"/>
                        <a:ext cx="5372100" cy="158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7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6CABB401-9DCA-493C-AAEC-08B4D4B1F6C3}" type="slidenum">
              <a:rPr lang="en-US" sz="2000" b="1"/>
              <a:pPr eaLnBrk="1" hangingPunct="1">
                <a:defRPr/>
              </a:pPr>
              <a:t>22</a:t>
            </a:fld>
            <a:endParaRPr lang="en-US" sz="2000" b="1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/>
            <a:r>
              <a:rPr lang="en-US" altLang="en-US" dirty="0" smtClean="0"/>
              <a:t>Attractive Potential Field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q = [x, y]</a:t>
            </a:r>
            <a:r>
              <a:rPr lang="fr-FR" sz="2400" baseline="30000" dirty="0" smtClean="0"/>
              <a:t>T</a:t>
            </a:r>
            <a:r>
              <a:rPr lang="fr-FR" sz="2400" dirty="0" smtClean="0"/>
              <a:t> </a:t>
            </a:r>
            <a:r>
              <a:rPr lang="fr-FR" sz="2400" dirty="0" err="1" smtClean="0"/>
              <a:t>q</a:t>
            </a:r>
            <a:r>
              <a:rPr lang="fr-FR" sz="2400" baseline="-25000" dirty="0" err="1" smtClean="0"/>
              <a:t>goal</a:t>
            </a:r>
            <a:r>
              <a:rPr lang="fr-FR" sz="2400" dirty="0" smtClean="0"/>
              <a:t> = [</a:t>
            </a:r>
            <a:r>
              <a:rPr lang="fr-FR" sz="2400" dirty="0" err="1" smtClean="0"/>
              <a:t>x</a:t>
            </a:r>
            <a:r>
              <a:rPr lang="fr-FR" sz="2400" baseline="-25000" dirty="0" err="1" smtClean="0"/>
              <a:t>goal</a:t>
            </a:r>
            <a:r>
              <a:rPr lang="fr-FR" sz="2400" dirty="0" smtClean="0"/>
              <a:t>, 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goal</a:t>
            </a:r>
            <a:r>
              <a:rPr lang="fr-FR" sz="2400" dirty="0" smtClean="0"/>
              <a:t>]</a:t>
            </a:r>
            <a:r>
              <a:rPr lang="fr-FR" sz="2400" baseline="30000" dirty="0" smtClean="0"/>
              <a:t>T</a:t>
            </a:r>
            <a:endParaRPr lang="en-US" altLang="en-US" sz="2400" dirty="0" smtClean="0"/>
          </a:p>
          <a:p>
            <a:r>
              <a:rPr lang="en-US" altLang="en-US" sz="2400" dirty="0" smtClean="0"/>
              <a:t>Parabolic function representing the Euclidean distance                      </a:t>
            </a:r>
          </a:p>
          <a:p>
            <a:pPr>
              <a:buFont typeface="Wingdings" pitchFamily="2" charset="2"/>
              <a:buNone/>
            </a:pPr>
            <a:r>
              <a:rPr lang="en-US" altLang="en-US" sz="2400" dirty="0" smtClean="0"/>
              <a:t>   to the goal</a:t>
            </a:r>
          </a:p>
          <a:p>
            <a:endParaRPr lang="en-US" altLang="en-US" dirty="0" smtClean="0"/>
          </a:p>
          <a:p>
            <a:r>
              <a:rPr lang="en-US" altLang="en-US" sz="2800" dirty="0" smtClean="0"/>
              <a:t>Attracting force converges linearly towards 0 (goal)</a:t>
            </a:r>
          </a:p>
        </p:txBody>
      </p:sp>
      <p:graphicFrame>
        <p:nvGraphicFramePr>
          <p:cNvPr id="20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44657"/>
              </p:ext>
            </p:extLst>
          </p:nvPr>
        </p:nvGraphicFramePr>
        <p:xfrm>
          <a:off x="2743200" y="4191000"/>
          <a:ext cx="4002087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3" imgW="1663560" imgH="457200" progId="Equation.3">
                  <p:embed/>
                </p:oleObj>
              </mc:Choice>
              <mc:Fallback>
                <p:oleObj name="Equation" r:id="rId3" imgW="1663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91000"/>
                        <a:ext cx="4002087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567573"/>
              </p:ext>
            </p:extLst>
          </p:nvPr>
        </p:nvGraphicFramePr>
        <p:xfrm>
          <a:off x="2590800" y="2438400"/>
          <a:ext cx="34718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5" imgW="1739880" imgH="457200" progId="Equation.3">
                  <p:embed/>
                </p:oleObj>
              </mc:Choice>
              <mc:Fallback>
                <p:oleObj name="Equation" r:id="rId5" imgW="17398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38400"/>
                        <a:ext cx="34718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00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  <a:p>
            <a:pPr eaLnBrk="1" hangingPunct="1">
              <a:defRPr/>
            </a:pPr>
            <a:endParaRPr lang="en-US" sz="2000" b="1" dirty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/>
            <a:r>
              <a:rPr lang="en-US" altLang="en-US" dirty="0" smtClean="0"/>
              <a:t>Repulsing Potential Field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295400"/>
            <a:ext cx="8510588" cy="5181600"/>
          </a:xfrm>
        </p:spPr>
        <p:txBody>
          <a:bodyPr>
            <a:normAutofit/>
          </a:bodyPr>
          <a:lstStyle/>
          <a:p>
            <a:r>
              <a:rPr lang="en-US" altLang="en-US" sz="2600" dirty="0" smtClean="0"/>
              <a:t>Should generate a barrier around all the obstacle</a:t>
            </a:r>
          </a:p>
          <a:p>
            <a:pPr lvl="1"/>
            <a:r>
              <a:rPr lang="en-US" altLang="en-US" sz="2600" dirty="0" smtClean="0"/>
              <a:t>strong if close to the obstacle</a:t>
            </a:r>
          </a:p>
          <a:p>
            <a:pPr lvl="1"/>
            <a:r>
              <a:rPr lang="en-US" altLang="en-US" sz="2600" dirty="0" smtClean="0"/>
              <a:t>no </a:t>
            </a:r>
            <a:r>
              <a:rPr lang="en-US" altLang="en-US" sz="2600" dirty="0" smtClean="0"/>
              <a:t>influence if far  from the obstacle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marL="457200" lvl="1" indent="0">
              <a:buNone/>
            </a:pPr>
            <a:endParaRPr lang="en-US" altLang="en-US" dirty="0"/>
          </a:p>
          <a:p>
            <a:pPr marL="457200" lvl="1" indent="0">
              <a:buNone/>
            </a:pPr>
            <a:r>
              <a:rPr lang="en-US" altLang="en-US" sz="2000" i="1" dirty="0" smtClean="0"/>
              <a:t>minimum distance to the object, </a:t>
            </a:r>
            <a:r>
              <a:rPr lang="el-GR" altLang="en-US" sz="2000" i="1" dirty="0" smtClean="0"/>
              <a:t>ρ</a:t>
            </a:r>
            <a:r>
              <a:rPr lang="en-US" altLang="en-US" sz="2000" i="1" baseline="-25000" dirty="0" smtClean="0"/>
              <a:t>0 </a:t>
            </a:r>
            <a:r>
              <a:rPr lang="en-US" altLang="en-US" sz="2000" i="1" dirty="0" smtClean="0"/>
              <a:t>distance of influence of object</a:t>
            </a:r>
          </a:p>
          <a:p>
            <a:pPr marL="457200" lvl="1" indent="0">
              <a:buNone/>
            </a:pPr>
            <a:r>
              <a:rPr lang="en-US" altLang="en-US" sz="2400" dirty="0" smtClean="0"/>
              <a:t>Field is positive or zero and </a:t>
            </a:r>
            <a:r>
              <a:rPr lang="en-US" altLang="en-US" sz="2400" i="1" dirty="0" smtClean="0">
                <a:solidFill>
                  <a:srgbClr val="FF3300"/>
                </a:solidFill>
              </a:rPr>
              <a:t>tends to infinity</a:t>
            </a:r>
            <a:r>
              <a:rPr lang="en-US" altLang="en-US" sz="2400" dirty="0" smtClean="0"/>
              <a:t> as q gets closer to the object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92" y="2667000"/>
            <a:ext cx="527526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7" y="4289612"/>
            <a:ext cx="510273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5105400"/>
            <a:ext cx="5205412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5597525"/>
            <a:ext cx="24622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8" name="Group 8"/>
          <p:cNvGrpSpPr>
            <a:grpSpLocks/>
          </p:cNvGrpSpPr>
          <p:nvPr/>
        </p:nvGrpSpPr>
        <p:grpSpPr bwMode="auto">
          <a:xfrm>
            <a:off x="6643688" y="5330825"/>
            <a:ext cx="530225" cy="336550"/>
            <a:chOff x="4534" y="3360"/>
            <a:chExt cx="362" cy="212"/>
          </a:xfrm>
        </p:grpSpPr>
        <p:sp>
          <p:nvSpPr>
            <p:cNvPr id="32779" name="Rectangle 9"/>
            <p:cNvSpPr>
              <a:spLocks noChangeArrowheads="1"/>
            </p:cNvSpPr>
            <p:nvPr/>
          </p:nvSpPr>
          <p:spPr bwMode="auto">
            <a:xfrm>
              <a:off x="4560" y="3396"/>
              <a:ext cx="267" cy="1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de-CH" altLang="en-US"/>
            </a:p>
          </p:txBody>
        </p:sp>
        <p:sp>
          <p:nvSpPr>
            <p:cNvPr id="32780" name="Text Box 10"/>
            <p:cNvSpPr txBox="1">
              <a:spLocks noChangeArrowheads="1"/>
            </p:cNvSpPr>
            <p:nvPr/>
          </p:nvSpPr>
          <p:spPr bwMode="auto">
            <a:xfrm>
              <a:off x="4534" y="3360"/>
              <a:ext cx="3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kumimoji="0" lang="de-CH" altLang="en-US" sz="1600" i="1">
                  <a:latin typeface="Times New Roman" pitchFamily="18" charset="0"/>
                </a:rPr>
                <a:t>obst.</a:t>
              </a:r>
              <a:endParaRPr kumimoji="0" lang="en-US" altLang="en-US" sz="1600" i="1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01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Repulsive potential field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312307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76" y="2057400"/>
            <a:ext cx="40576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3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  <a:p>
            <a:pPr eaLnBrk="1" hangingPunct="1">
              <a:defRPr/>
            </a:pPr>
            <a:fld id="{BD57EE10-4296-41AB-BF33-389C39A8B2A6}" type="slidenum">
              <a:rPr lang="en-US" sz="2000" b="1"/>
              <a:pPr eaLnBrk="1" hangingPunct="1">
                <a:defRPr/>
              </a:pPr>
              <a:t>25</a:t>
            </a:fld>
            <a:endParaRPr lang="en-US" sz="2000" b="1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b="1" smtClean="0"/>
              <a:t>Potential Field Path Planning:</a:t>
            </a:r>
            <a:endParaRPr lang="en-US" altLang="en-US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5388"/>
            <a:ext cx="8596312" cy="5473700"/>
          </a:xfrm>
        </p:spPr>
        <p:txBody>
          <a:bodyPr/>
          <a:lstStyle/>
          <a:p>
            <a:r>
              <a:rPr lang="en-US" altLang="en-US" smtClean="0"/>
              <a:t>Notes:</a:t>
            </a:r>
          </a:p>
          <a:p>
            <a:pPr lvl="1"/>
            <a:r>
              <a:rPr lang="en-US" altLang="en-US" smtClean="0"/>
              <a:t>Local minima problem exists</a:t>
            </a:r>
          </a:p>
          <a:p>
            <a:pPr lvl="1"/>
            <a:r>
              <a:rPr lang="en-US" altLang="en-US" smtClean="0"/>
              <a:t>problem is getting more complex if the robot is </a:t>
            </a:r>
            <a:r>
              <a:rPr lang="en-US" altLang="en-US" smtClean="0">
                <a:solidFill>
                  <a:srgbClr val="FF3300"/>
                </a:solidFill>
              </a:rPr>
              <a:t>not</a:t>
            </a:r>
            <a:r>
              <a:rPr lang="en-US" altLang="en-US" smtClean="0"/>
              <a:t> considered as a </a:t>
            </a:r>
            <a:r>
              <a:rPr lang="en-US" altLang="en-US" smtClean="0">
                <a:solidFill>
                  <a:srgbClr val="FF3300"/>
                </a:solidFill>
              </a:rPr>
              <a:t>point mass</a:t>
            </a:r>
          </a:p>
          <a:p>
            <a:pPr lvl="1"/>
            <a:r>
              <a:rPr lang="en-US" altLang="en-US" smtClean="0"/>
              <a:t>If objects are </a:t>
            </a:r>
            <a:r>
              <a:rPr lang="en-US" altLang="en-US" smtClean="0">
                <a:solidFill>
                  <a:srgbClr val="FF0000"/>
                </a:solidFill>
              </a:rPr>
              <a:t>non-convex</a:t>
            </a:r>
            <a:r>
              <a:rPr lang="en-US" altLang="en-US" smtClean="0"/>
              <a:t> there exists situations where several minimal distances exist </a:t>
            </a:r>
            <a:r>
              <a:rPr lang="en-US" altLang="en-US" smtClean="0">
                <a:latin typeface="Symbol" pitchFamily="18" charset="2"/>
              </a:rPr>
              <a:t>®</a:t>
            </a:r>
            <a:r>
              <a:rPr lang="en-US" altLang="en-US" smtClean="0"/>
              <a:t>  can result in oscillations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22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distance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13493"/>
            <a:ext cx="4008120" cy="364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447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practice the distances are computed using </a:t>
            </a:r>
            <a:r>
              <a:rPr lang="en-US" sz="2400" dirty="0" smtClean="0"/>
              <a:t>sensors, such as range sensors which return the closets distance to obstacles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96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altLang="en-US" dirty="0" smtClean="0"/>
              <a:t>Methods</a:t>
            </a:r>
          </a:p>
          <a:p>
            <a:pPr lvl="1"/>
            <a:r>
              <a:rPr lang="de-CH" altLang="en-US" dirty="0" smtClean="0"/>
              <a:t>Breath First</a:t>
            </a:r>
          </a:p>
          <a:p>
            <a:pPr lvl="1"/>
            <a:r>
              <a:rPr lang="de-CH" altLang="en-US" dirty="0" smtClean="0"/>
              <a:t>Depth First</a:t>
            </a:r>
          </a:p>
          <a:p>
            <a:pPr lvl="1"/>
            <a:r>
              <a:rPr lang="de-CH" altLang="en-US" dirty="0" smtClean="0"/>
              <a:t>Dijkstra</a:t>
            </a:r>
          </a:p>
          <a:p>
            <a:pPr lvl="1"/>
            <a:r>
              <a:rPr lang="de-CH" altLang="en-US" dirty="0" smtClean="0"/>
              <a:t>A* and variants</a:t>
            </a:r>
          </a:p>
          <a:p>
            <a:pPr lvl="1"/>
            <a:r>
              <a:rPr lang="de-CH" altLang="en-US" dirty="0" smtClean="0"/>
              <a:t>D* and variants</a:t>
            </a:r>
          </a:p>
          <a:p>
            <a:pPr lvl="1"/>
            <a:r>
              <a:rPr lang="de-CH" altLang="en-US" dirty="0" smtClean="0"/>
              <a:t>...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5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/>
            <a:r>
              <a:rPr lang="en-US" altLang="en-US" smtClean="0"/>
              <a:t>Graph Construction: Cell Decomposition (1/4)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19175"/>
            <a:ext cx="6048375" cy="5649913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sz="1400" dirty="0" smtClean="0"/>
              <a:t>Divide space into simple, connected regions called </a:t>
            </a:r>
            <a:r>
              <a:rPr lang="en-US" altLang="en-US" sz="1400" dirty="0" smtClean="0">
                <a:solidFill>
                  <a:schemeClr val="tx2"/>
                </a:solidFill>
              </a:rPr>
              <a:t>cells</a:t>
            </a:r>
          </a:p>
          <a:p>
            <a:endParaRPr lang="en-US" altLang="en-US" sz="1400" dirty="0" smtClean="0"/>
          </a:p>
          <a:p>
            <a:r>
              <a:rPr lang="en-US" altLang="en-US" sz="1400" dirty="0" smtClean="0"/>
              <a:t>Determine which open cells are adjacent and construct a </a:t>
            </a:r>
            <a:r>
              <a:rPr lang="en-US" altLang="en-US" sz="1400" dirty="0" smtClean="0">
                <a:solidFill>
                  <a:schemeClr val="tx2"/>
                </a:solidFill>
              </a:rPr>
              <a:t>connectivity</a:t>
            </a:r>
            <a:r>
              <a:rPr lang="en-US" altLang="en-US" sz="1400" dirty="0" smtClean="0">
                <a:solidFill>
                  <a:srgbClr val="FF3300"/>
                </a:solidFill>
              </a:rPr>
              <a:t> </a:t>
            </a:r>
            <a:r>
              <a:rPr lang="en-US" altLang="en-US" sz="1400" dirty="0" smtClean="0">
                <a:solidFill>
                  <a:schemeClr val="tx2"/>
                </a:solidFill>
              </a:rPr>
              <a:t>graph</a:t>
            </a:r>
          </a:p>
          <a:p>
            <a:endParaRPr lang="en-US" altLang="en-US" sz="1400" dirty="0" smtClean="0"/>
          </a:p>
          <a:p>
            <a:r>
              <a:rPr lang="en-US" altLang="en-US" sz="1400" dirty="0" smtClean="0"/>
              <a:t>Find cells in which the initial and goal configuration (state) lie and search for a path in the connectivity graph to join them.</a:t>
            </a:r>
          </a:p>
          <a:p>
            <a:endParaRPr lang="en-US" altLang="en-US" sz="1400" dirty="0" smtClean="0"/>
          </a:p>
          <a:p>
            <a:r>
              <a:rPr lang="en-US" altLang="en-US" sz="1400" dirty="0" smtClean="0"/>
              <a:t>From the sequence of cells found with an appropriate search algorithm, compute a path within each cell.</a:t>
            </a:r>
          </a:p>
          <a:p>
            <a:pPr lvl="1"/>
            <a:r>
              <a:rPr lang="en-US" altLang="en-US" sz="1400" dirty="0" smtClean="0"/>
              <a:t>e.g. passing through the midpoints of cell boundaries or by sequence of wall following movements.</a:t>
            </a:r>
          </a:p>
          <a:p>
            <a:pPr lvl="1"/>
            <a:endParaRPr lang="en-US" altLang="en-US" sz="1400" dirty="0" smtClean="0"/>
          </a:p>
          <a:p>
            <a:r>
              <a:rPr lang="en-US" altLang="en-US" sz="1600" dirty="0" smtClean="0"/>
              <a:t>Possible cell decompositions:</a:t>
            </a:r>
          </a:p>
          <a:p>
            <a:pPr lvl="1"/>
            <a:r>
              <a:rPr lang="en-US" altLang="en-US" sz="1400" dirty="0" smtClean="0"/>
              <a:t>Exact cell decomposition</a:t>
            </a:r>
          </a:p>
          <a:p>
            <a:pPr lvl="1"/>
            <a:r>
              <a:rPr lang="en-US" altLang="en-US" sz="1400" dirty="0" smtClean="0"/>
              <a:t>Approximate cell decomposition:</a:t>
            </a:r>
          </a:p>
          <a:p>
            <a:pPr lvl="2"/>
            <a:r>
              <a:rPr lang="en-US" altLang="en-US" sz="1200" dirty="0" smtClean="0"/>
              <a:t>Fixed cell decomposition</a:t>
            </a:r>
          </a:p>
          <a:p>
            <a:pPr lvl="2"/>
            <a:r>
              <a:rPr lang="en-US" altLang="en-US" sz="1200" dirty="0" smtClean="0"/>
              <a:t>Adaptive cell decomposition</a:t>
            </a:r>
          </a:p>
          <a:p>
            <a:pPr lvl="2"/>
            <a:endParaRPr lang="en-US" altLang="en-US" sz="1200" dirty="0" smtClean="0"/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557338"/>
            <a:ext cx="23463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6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F7BD9808-6969-472B-AC4B-AE6420BF10C6}" type="slidenum">
              <a:rPr lang="en-US" sz="2000" b="1"/>
              <a:pPr eaLnBrk="1" hangingPunct="1">
                <a:defRPr/>
              </a:pPr>
              <a:t>29</a:t>
            </a:fld>
            <a:endParaRPr lang="en-US" sz="2000" b="1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/>
            <a:r>
              <a:rPr lang="en-US" altLang="en-US" smtClean="0"/>
              <a:t>Graph Construction: Exact Cell Decomposition (2/4)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97057"/>
            <a:ext cx="4267200" cy="425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67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Outline of this Lecture</a:t>
            </a:r>
          </a:p>
        </p:txBody>
      </p:sp>
      <p:sp>
        <p:nvSpPr>
          <p:cNvPr id="2458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altLang="en-US" dirty="0" smtClean="0"/>
              <a:t>Motion Planning</a:t>
            </a:r>
          </a:p>
          <a:p>
            <a:pPr lvl="1"/>
            <a:r>
              <a:rPr lang="de-CH" altLang="en-US" dirty="0" smtClean="0"/>
              <a:t>State-space and obstacle representation</a:t>
            </a:r>
          </a:p>
          <a:p>
            <a:pPr lvl="2"/>
            <a:r>
              <a:rPr lang="de-CH" altLang="en-US" dirty="0" smtClean="0"/>
              <a:t>Work space</a:t>
            </a:r>
          </a:p>
          <a:p>
            <a:pPr lvl="2"/>
            <a:r>
              <a:rPr lang="de-CH" altLang="en-US" dirty="0" smtClean="0"/>
              <a:t>Configuration space</a:t>
            </a:r>
          </a:p>
          <a:p>
            <a:pPr lvl="1"/>
            <a:r>
              <a:rPr lang="de-CH" altLang="en-US" dirty="0" smtClean="0">
                <a:solidFill>
                  <a:srgbClr val="FF0000"/>
                </a:solidFill>
              </a:rPr>
              <a:t>Global motion planning</a:t>
            </a:r>
          </a:p>
          <a:p>
            <a:pPr lvl="2"/>
            <a:r>
              <a:rPr lang="de-CH" altLang="en-US" dirty="0" smtClean="0"/>
              <a:t>Optimal control (not treated)</a:t>
            </a:r>
          </a:p>
          <a:p>
            <a:pPr lvl="2"/>
            <a:r>
              <a:rPr lang="de-CH" altLang="en-US" dirty="0" smtClean="0"/>
              <a:t>Deterministic graph search</a:t>
            </a:r>
          </a:p>
          <a:p>
            <a:pPr lvl="2"/>
            <a:r>
              <a:rPr lang="de-CH" altLang="en-US" dirty="0" smtClean="0"/>
              <a:t>Potential fields</a:t>
            </a:r>
          </a:p>
          <a:p>
            <a:pPr lvl="2"/>
            <a:r>
              <a:rPr lang="de-CH" altLang="en-US" dirty="0" smtClean="0"/>
              <a:t>Probabilistic / random approaches</a:t>
            </a:r>
          </a:p>
          <a:p>
            <a:pPr lvl="1"/>
            <a:r>
              <a:rPr lang="de-CH" altLang="en-US" dirty="0" smtClean="0">
                <a:solidFill>
                  <a:srgbClr val="FF0000"/>
                </a:solidFill>
              </a:rPr>
              <a:t>Local collision avoidance</a:t>
            </a:r>
          </a:p>
          <a:p>
            <a:pPr lvl="2"/>
            <a:r>
              <a:rPr lang="de-CH" altLang="en-US" dirty="0" smtClean="0"/>
              <a:t>BUG</a:t>
            </a:r>
          </a:p>
          <a:p>
            <a:pPr lvl="2"/>
            <a:r>
              <a:rPr lang="de-CH" altLang="en-US" dirty="0" smtClean="0"/>
              <a:t>VFH</a:t>
            </a:r>
          </a:p>
          <a:p>
            <a:pPr lvl="2"/>
            <a:r>
              <a:rPr lang="de-CH" altLang="en-US" dirty="0" smtClean="0"/>
              <a:t>ND</a:t>
            </a:r>
          </a:p>
          <a:p>
            <a:pPr lvl="2"/>
            <a:r>
              <a:rPr lang="de-CH" altLang="en-US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2434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7C580E69-C760-4570-A8AA-0730CA753C2A}" type="slidenum">
              <a:rPr lang="en-US" sz="2000" b="1"/>
              <a:pPr eaLnBrk="1" hangingPunct="1">
                <a:defRPr/>
              </a:pPr>
              <a:t>30</a:t>
            </a:fld>
            <a:endParaRPr lang="en-US" sz="2000" b="1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219200"/>
            <a:ext cx="5688012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2676525"/>
            <a:ext cx="568007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71500" y="481013"/>
            <a:ext cx="8567738" cy="447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lIns="0" tIns="90000" anchor="ctr">
            <a:spAutoFit/>
          </a:bodyPr>
          <a:lstStyle/>
          <a:p>
            <a:pPr marL="84138" defTabSz="762000" eaLnBrk="0" hangingPunct="0">
              <a:lnSpc>
                <a:spcPct val="85000"/>
              </a:lnSpc>
              <a:defRPr/>
            </a:pPr>
            <a:r>
              <a:rPr kumimoji="0" lang="en-US" sz="2400" kern="0" dirty="0">
                <a:latin typeface="+mj-lt"/>
                <a:ea typeface="+mj-ea"/>
                <a:cs typeface="+mj-cs"/>
              </a:rPr>
              <a:t>Graph Construction: Approximate Cell Decomposition (3/4)</a:t>
            </a:r>
          </a:p>
        </p:txBody>
      </p:sp>
    </p:spTree>
    <p:extLst>
      <p:ext uri="{BB962C8B-B14F-4D97-AF65-F5344CB8AC3E}">
        <p14:creationId xmlns:p14="http://schemas.microsoft.com/office/powerpoint/2010/main" val="299388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  <a:p>
            <a:pPr eaLnBrk="1" hangingPunct="1">
              <a:defRPr/>
            </a:pPr>
            <a:fld id="{B3956463-6955-416B-A885-92476F5608D8}" type="slidenum">
              <a:rPr lang="en-US" sz="2000" b="1"/>
              <a:pPr eaLnBrk="1" hangingPunct="1">
                <a:defRPr/>
              </a:pPr>
              <a:t>31</a:t>
            </a:fld>
            <a:endParaRPr lang="en-US" sz="2000" b="1" dirty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0"/>
            <a:r>
              <a:rPr lang="en-US" altLang="en-US" smtClean="0"/>
              <a:t>Graph Construction: Adaptive Cell Decomposition (4/4)</a:t>
            </a:r>
          </a:p>
        </p:txBody>
      </p:sp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338263"/>
            <a:ext cx="57340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56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</a:p>
          <a:p>
            <a:pPr eaLnBrk="1" hangingPunct="1">
              <a:defRPr/>
            </a:pPr>
            <a:endParaRPr lang="en-US" sz="2000" b="1" dirty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/>
            <a:r>
              <a:rPr lang="en-US" altLang="en-US" sz="3200" dirty="0" smtClean="0"/>
              <a:t>Graph Search Strategies: Breadth-First Search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95400"/>
            <a:ext cx="11541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2954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2954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2954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295400"/>
            <a:ext cx="11541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28956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2895600"/>
            <a:ext cx="11541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28956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28956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8956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895600"/>
            <a:ext cx="11541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4958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4495800"/>
            <a:ext cx="11541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5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4724400"/>
            <a:ext cx="407987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2895600"/>
            <a:ext cx="1154113" cy="1465263"/>
          </a:xfrm>
          <a:prstGeom prst="rect">
            <a:avLst/>
          </a:prstGeom>
          <a:solidFill>
            <a:srgbClr val="64AA64"/>
          </a:solidFill>
          <a:ln w="12700">
            <a:solidFill>
              <a:srgbClr val="64AA64"/>
            </a:solidFill>
            <a:miter lim="800000"/>
            <a:headEnd/>
            <a:tailEnd/>
          </a:ln>
        </p:spPr>
      </p:pic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1295400"/>
            <a:ext cx="115252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7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4539249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9200" y="5429250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 generic path planning problem from vertex I to vertex</a:t>
            </a:r>
            <a:endParaRPr lang="en-US" dirty="0" smtClean="0"/>
          </a:p>
          <a:p>
            <a:r>
              <a:rPr lang="en-US" i="1" dirty="0" smtClean="0"/>
              <a:t>VI. The shortest path is I-II-III-V-VI with length 13.</a:t>
            </a:r>
          </a:p>
          <a:p>
            <a:r>
              <a:rPr lang="en-US" sz="2800" i="1" dirty="0" smtClean="0"/>
              <a:t>Often highly inefficient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81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 on a Grid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28800"/>
            <a:ext cx="877246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1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1F027A7F-C9A8-44D6-AD03-40861453BC71}" type="slidenum">
              <a:rPr lang="en-US" sz="2000" b="1"/>
              <a:pPr eaLnBrk="1" hangingPunct="1">
                <a:defRPr/>
              </a:pPr>
              <a:t>35</a:t>
            </a:fld>
            <a:endParaRPr lang="en-US" sz="2000" b="1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Graph Search Strategies: A* Search</a:t>
            </a:r>
          </a:p>
        </p:txBody>
      </p:sp>
      <p:pic>
        <p:nvPicPr>
          <p:cNvPr id="532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071688"/>
            <a:ext cx="8429625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288" y="1019175"/>
            <a:ext cx="8596312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038" rIns="0" bIns="46038"/>
          <a:lstStyle/>
          <a:p>
            <a:pPr marL="174625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0" lang="de-CH" sz="2000" kern="0" dirty="0">
                <a:latin typeface="+mn-lt"/>
              </a:rPr>
              <a:t>Similar to Dijkstra‘s algorithm, except that it uses a heuristic function h(n)</a:t>
            </a:r>
          </a:p>
          <a:p>
            <a:pPr marL="174625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0" lang="de-CH" sz="2000" kern="0" dirty="0">
                <a:latin typeface="+mn-lt"/>
              </a:rPr>
              <a:t>f(n) = g(n) + </a:t>
            </a:r>
            <a:r>
              <a:rPr kumimoji="0" lang="el-GR" sz="2000" kern="0" dirty="0">
                <a:latin typeface="+mn-lt"/>
              </a:rPr>
              <a:t>ε</a:t>
            </a:r>
            <a:r>
              <a:rPr kumimoji="0" lang="de-CH" sz="2000" kern="0" dirty="0">
                <a:latin typeface="+mn-lt"/>
              </a:rPr>
              <a:t> h(n)</a:t>
            </a:r>
            <a:endParaRPr kumimoji="0" lang="en-US" sz="2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34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Dijkstra</a:t>
            </a:r>
            <a:r>
              <a:rPr lang="en-US" dirty="0" smtClean="0"/>
              <a:t> plus directional heuristic: A</a:t>
            </a:r>
            <a:r>
              <a:rPr lang="en-US" dirty="0"/>
              <a:t>*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0" y="2020492"/>
            <a:ext cx="8653430" cy="285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07" y="5029200"/>
            <a:ext cx="2085221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0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indent="0"/>
            <a:r>
              <a:rPr lang="en-US" altLang="en-US" sz="3200" dirty="0" smtClean="0"/>
              <a:t>Graph Search Strategies: D* Search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288" y="1051654"/>
            <a:ext cx="8596312" cy="564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038" rIns="0" bIns="46038"/>
          <a:lstStyle/>
          <a:p>
            <a:pPr marL="174625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0" lang="de-CH" sz="2000" kern="0" dirty="0">
                <a:latin typeface="+mn-lt"/>
              </a:rPr>
              <a:t>Similar to A* search, except that </a:t>
            </a:r>
            <a:r>
              <a:rPr kumimoji="0" lang="de-CH" sz="2000" kern="0" dirty="0" smtClean="0">
                <a:latin typeface="+mn-lt"/>
              </a:rPr>
              <a:t>the </a:t>
            </a:r>
            <a:r>
              <a:rPr kumimoji="0" lang="de-CH" sz="2000" kern="0" dirty="0">
                <a:latin typeface="+mn-lt"/>
              </a:rPr>
              <a:t>search starts from the goal outward</a:t>
            </a:r>
          </a:p>
          <a:p>
            <a:pPr marL="174625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0" lang="de-CH" sz="2000" kern="0" dirty="0">
                <a:latin typeface="+mn-lt"/>
              </a:rPr>
              <a:t>f(n) = g(n) + </a:t>
            </a:r>
            <a:r>
              <a:rPr kumimoji="0" lang="el-GR" sz="2000" kern="0" dirty="0">
                <a:latin typeface="+mn-lt"/>
              </a:rPr>
              <a:t>ε</a:t>
            </a:r>
            <a:r>
              <a:rPr kumimoji="0" lang="de-CH" sz="2000" kern="0" dirty="0">
                <a:latin typeface="+mn-lt"/>
              </a:rPr>
              <a:t> h(n)</a:t>
            </a:r>
          </a:p>
          <a:p>
            <a:pPr marL="174625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0" lang="de-CH" sz="2000" kern="0" dirty="0">
                <a:latin typeface="+mn-lt"/>
              </a:rPr>
              <a:t>First pass is identical to A*</a:t>
            </a:r>
          </a:p>
          <a:p>
            <a:pPr marL="174625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kumimoji="0" lang="de-CH" sz="2000" kern="0" dirty="0">
                <a:latin typeface="+mn-lt"/>
              </a:rPr>
              <a:t>Subsequent passes reuse information from previous </a:t>
            </a:r>
            <a:r>
              <a:rPr kumimoji="0" lang="de-CH" sz="2000" kern="0" dirty="0" smtClean="0">
                <a:latin typeface="+mn-lt"/>
              </a:rPr>
              <a:t>searches</a:t>
            </a:r>
          </a:p>
          <a:p>
            <a:pPr marL="174625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lang="de-CH" sz="2000" kern="0" dirty="0" smtClean="0"/>
              <a:t>For example when after executing the algorithm for a few times, new obstacles appear. </a:t>
            </a:r>
            <a:endParaRPr kumimoji="0" lang="de-CH" sz="2000" kern="0" dirty="0" smtClean="0">
              <a:latin typeface="+mn-lt"/>
            </a:endParaRPr>
          </a:p>
          <a:p>
            <a:pPr marL="174625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endParaRPr kumimoji="0" lang="en-US" sz="2000" kern="0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48" y="3581400"/>
            <a:ext cx="7305491" cy="24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5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Sampling-based Path </a:t>
            </a:r>
            <a:r>
              <a:rPr lang="en-US" dirty="0" smtClean="0"/>
              <a:t>Planning</a:t>
            </a:r>
            <a:br>
              <a:rPr lang="en-US" dirty="0" smtClean="0"/>
            </a:br>
            <a:r>
              <a:rPr lang="en-US" dirty="0" smtClean="0"/>
              <a:t>(or Randomized graph search)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state space is large complete solutions are often infeasible.</a:t>
            </a:r>
          </a:p>
          <a:p>
            <a:r>
              <a:rPr lang="en-US" dirty="0"/>
              <a:t>In practice, most algorithms are only resolution </a:t>
            </a:r>
            <a:r>
              <a:rPr lang="en-US" dirty="0" smtClean="0"/>
              <a:t>complete</a:t>
            </a:r>
            <a:r>
              <a:rPr lang="en-US" dirty="0"/>
              <a:t>, i.e., only complete if the resolution is </a:t>
            </a:r>
            <a:r>
              <a:rPr lang="en-US" dirty="0" smtClean="0"/>
              <a:t>fine-grained enough</a:t>
            </a:r>
          </a:p>
          <a:p>
            <a:r>
              <a:rPr lang="en-US" dirty="0" smtClean="0"/>
              <a:t>Sampling-based planners create possible paths by randomly adding points to a tree until some solution is found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kern="0" dirty="0">
                <a:solidFill>
                  <a:schemeClr val="tx1"/>
                </a:solidFill>
              </a:rPr>
              <a:t>Rapidly </a:t>
            </a:r>
            <a:r>
              <a:rPr lang="de-CH" kern="0" dirty="0" smtClean="0"/>
              <a:t>E</a:t>
            </a:r>
            <a:r>
              <a:rPr lang="de-CH" kern="0" dirty="0">
                <a:solidFill>
                  <a:schemeClr val="tx1"/>
                </a:solidFill>
              </a:rPr>
              <a:t>xploring </a:t>
            </a:r>
            <a:r>
              <a:rPr lang="de-CH" kern="0" dirty="0" smtClean="0"/>
              <a:t>R</a:t>
            </a:r>
            <a:r>
              <a:rPr lang="de-CH" kern="0" dirty="0">
                <a:solidFill>
                  <a:schemeClr val="tx1"/>
                </a:solidFill>
              </a:rPr>
              <a:t>andom </a:t>
            </a:r>
            <a:r>
              <a:rPr lang="de-CH" kern="0" dirty="0" smtClean="0"/>
              <a:t>T</a:t>
            </a:r>
            <a:r>
              <a:rPr lang="de-CH" kern="0" dirty="0">
                <a:solidFill>
                  <a:schemeClr val="tx1"/>
                </a:solidFill>
              </a:rPr>
              <a:t>ree (RRT)</a:t>
            </a:r>
            <a:br>
              <a:rPr lang="de-CH" kern="0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990601"/>
            <a:ext cx="6477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lvl="1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lang="de-CH" sz="2000" kern="0" dirty="0"/>
              <a:t>Well suited for high-dimensional search spaces</a:t>
            </a:r>
          </a:p>
          <a:p>
            <a:pPr marL="631825" lvl="1" indent="-174625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FF0066"/>
              </a:buClr>
              <a:buFont typeface="Wingdings" pitchFamily="2" charset="2"/>
              <a:buChar char="§"/>
              <a:defRPr/>
            </a:pPr>
            <a:r>
              <a:rPr lang="de-CH" sz="2000" kern="0" dirty="0"/>
              <a:t>Often produces highly suboptimal solutions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205" y="1759417"/>
            <a:ext cx="332509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759417"/>
            <a:ext cx="330630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85" y="4264077"/>
            <a:ext cx="328773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859" y="4264077"/>
            <a:ext cx="32969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25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indent="0"/>
            <a:r>
              <a:rPr lang="en-US" altLang="en-US" smtClean="0"/>
              <a:t>The Planning Problem (1/2)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4525963"/>
          </a:xfrm>
        </p:spPr>
        <p:txBody>
          <a:bodyPr>
            <a:normAutofit/>
          </a:bodyPr>
          <a:lstStyle/>
          <a:p>
            <a:endParaRPr lang="en-US" altLang="en-US" dirty="0" smtClean="0"/>
          </a:p>
          <a:p>
            <a:r>
              <a:rPr lang="en-US" altLang="en-US" sz="2000" dirty="0" smtClean="0"/>
              <a:t>The problem: </a:t>
            </a:r>
            <a:r>
              <a:rPr lang="en-US" altLang="en-US" sz="2000" dirty="0" smtClean="0">
                <a:solidFill>
                  <a:srgbClr val="FF0000"/>
                </a:solidFill>
              </a:rPr>
              <a:t>find a path in the work space </a:t>
            </a:r>
            <a:r>
              <a:rPr lang="en-US" altLang="en-US" sz="2000" dirty="0" smtClean="0"/>
              <a:t>(physical space) from the initial position to the goal position avoiding all collisions with the obstacles</a:t>
            </a:r>
          </a:p>
          <a:p>
            <a:pPr marL="0" indent="0">
              <a:buNone/>
            </a:pPr>
            <a:endParaRPr lang="de-CH" altLang="en-US" sz="2000" dirty="0" smtClean="0"/>
          </a:p>
          <a:p>
            <a:r>
              <a:rPr lang="en-US" altLang="en-US" sz="2000" dirty="0" smtClean="0"/>
              <a:t>Assumption: there exists a good enough map of the environment for navigation. </a:t>
            </a:r>
          </a:p>
          <a:p>
            <a:pPr lvl="1"/>
            <a:r>
              <a:rPr lang="en-US" altLang="en-US" sz="2000" dirty="0" smtClean="0"/>
              <a:t>Topological</a:t>
            </a:r>
          </a:p>
          <a:p>
            <a:pPr lvl="1"/>
            <a:r>
              <a:rPr lang="en-US" altLang="en-US" sz="2000" dirty="0" smtClean="0"/>
              <a:t>Metric</a:t>
            </a:r>
          </a:p>
          <a:p>
            <a:pPr lvl="1"/>
            <a:r>
              <a:rPr lang="de-CH" altLang="en-US" sz="2000" dirty="0" smtClean="0"/>
              <a:t>Hybrid methods</a:t>
            </a:r>
            <a:endParaRPr lang="en-US" altLang="en-US" sz="2000" dirty="0" smtClean="0"/>
          </a:p>
          <a:p>
            <a:pPr lvl="1"/>
            <a:endParaRPr lang="de-CH" altLang="en-US" dirty="0" smtClean="0"/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000375"/>
            <a:ext cx="5106987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37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Roadmaps (PRM)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337367"/>
            <a:ext cx="701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create a tree </a:t>
            </a:r>
            <a:r>
              <a:rPr lang="en-US" sz="2800" dirty="0" smtClean="0"/>
              <a:t>by randomly </a:t>
            </a:r>
            <a:r>
              <a:rPr lang="en-US" sz="2800" dirty="0"/>
              <a:t>sampling points in </a:t>
            </a:r>
            <a:r>
              <a:rPr lang="en-US" sz="2800" dirty="0" smtClean="0"/>
              <a:t>  the state-space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test whether they </a:t>
            </a:r>
            <a:r>
              <a:rPr lang="en-US" sz="2800" dirty="0"/>
              <a:t>are </a:t>
            </a:r>
            <a:r>
              <a:rPr lang="en-US" sz="2800" dirty="0" smtClean="0"/>
              <a:t>collision-free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connect </a:t>
            </a:r>
            <a:r>
              <a:rPr lang="en-US" sz="2800" dirty="0"/>
              <a:t>them with neighboring </a:t>
            </a:r>
            <a:r>
              <a:rPr lang="en-US" sz="2800" dirty="0" smtClean="0"/>
              <a:t>points using </a:t>
            </a:r>
            <a:r>
              <a:rPr lang="en-US" sz="2800" dirty="0"/>
              <a:t>paths that </a:t>
            </a:r>
            <a:r>
              <a:rPr lang="en-US" sz="2800" dirty="0" smtClean="0"/>
              <a:t>reflects </a:t>
            </a:r>
            <a:r>
              <a:rPr lang="en-US" sz="2800" dirty="0"/>
              <a:t>the kinematics of a </a:t>
            </a:r>
            <a:r>
              <a:rPr lang="en-US" sz="2800" dirty="0" smtClean="0"/>
              <a:t>robot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</a:t>
            </a:r>
            <a:r>
              <a:rPr lang="en-US" sz="2800" dirty="0" smtClean="0"/>
              <a:t>se classical </a:t>
            </a:r>
            <a:r>
              <a:rPr lang="en-US" sz="2800" dirty="0"/>
              <a:t>graph shortest path algorithms to </a:t>
            </a:r>
            <a:r>
              <a:rPr lang="en-US" sz="2800" dirty="0" smtClean="0"/>
              <a:t>find shortest paths </a:t>
            </a:r>
            <a:r>
              <a:rPr lang="en-US" sz="2800" dirty="0"/>
              <a:t>on the resulting structure.</a:t>
            </a:r>
          </a:p>
        </p:txBody>
      </p:sp>
    </p:spTree>
    <p:extLst>
      <p:ext uri="{BB962C8B-B14F-4D97-AF65-F5344CB8AC3E}">
        <p14:creationId xmlns:p14="http://schemas.microsoft.com/office/powerpoint/2010/main" val="29758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at different length-scales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4419600" cy="566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8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38200"/>
            <a:ext cx="8610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Take-home lessons</a:t>
            </a:r>
          </a:p>
          <a:p>
            <a:endParaRPr lang="en-US" sz="2800" dirty="0" smtClean="0"/>
          </a:p>
          <a:p>
            <a:pPr marL="285750" marR="104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First </a:t>
            </a:r>
            <a:r>
              <a:rPr lang="en-US" sz="2800" dirty="0"/>
              <a:t>step in addressing a planning problem is choosing a suitable map </a:t>
            </a:r>
            <a:r>
              <a:rPr lang="en-US" sz="2800" dirty="0" smtClean="0"/>
              <a:t>representation</a:t>
            </a:r>
          </a:p>
          <a:p>
            <a:pPr marR="1040"/>
            <a:endParaRPr lang="en-US" sz="2800" dirty="0"/>
          </a:p>
          <a:p>
            <a:pPr marL="285750" marR="10760" indent="-285750">
              <a:buFont typeface="Arial" panose="020B0604020202020204" pitchFamily="34" charset="0"/>
              <a:buChar char="•"/>
            </a:pPr>
            <a:r>
              <a:rPr lang="en-US" sz="2800" dirty="0"/>
              <a:t>Reduce robot to a </a:t>
            </a:r>
            <a:r>
              <a:rPr lang="en-US" sz="2800" dirty="0" smtClean="0"/>
              <a:t>point-mass </a:t>
            </a:r>
            <a:r>
              <a:rPr lang="en-US" sz="2800" dirty="0"/>
              <a:t>by </a:t>
            </a:r>
            <a:r>
              <a:rPr lang="en-US" sz="2800" dirty="0" smtClean="0"/>
              <a:t>inﬂating obstacles</a:t>
            </a:r>
          </a:p>
          <a:p>
            <a:pPr marR="10760"/>
            <a:endParaRPr lang="en-US" sz="2800" dirty="0"/>
          </a:p>
          <a:p>
            <a:pPr marL="285750" marR="21180" indent="-28575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Grid-based </a:t>
            </a:r>
            <a:r>
              <a:rPr lang="en-US" sz="2800" dirty="0"/>
              <a:t>algorithms are complete, </a:t>
            </a:r>
            <a:r>
              <a:rPr lang="en-US" sz="2800" dirty="0" smtClean="0"/>
              <a:t>sampling-based </a:t>
            </a:r>
            <a:r>
              <a:rPr lang="en-US" sz="2800" dirty="0"/>
              <a:t>ones </a:t>
            </a:r>
            <a:r>
              <a:rPr lang="en-US" sz="2800" dirty="0" smtClean="0"/>
              <a:t>probabilistically </a:t>
            </a:r>
            <a:r>
              <a:rPr lang="en-US" sz="2800" dirty="0"/>
              <a:t>complete, but usually </a:t>
            </a:r>
            <a:r>
              <a:rPr lang="en-US" sz="2800" dirty="0" smtClean="0"/>
              <a:t>faster</a:t>
            </a:r>
          </a:p>
          <a:p>
            <a:pPr marL="285750" marR="21180" indent="-28575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Most real planning problems </a:t>
            </a:r>
            <a:r>
              <a:rPr lang="en-US" sz="2800" dirty="0" smtClean="0"/>
              <a:t>require </a:t>
            </a:r>
            <a:r>
              <a:rPr lang="en-US" sz="2800" dirty="0" smtClean="0"/>
              <a:t>a combination </a:t>
            </a:r>
            <a:r>
              <a:rPr lang="en-US" sz="2800" dirty="0"/>
              <a:t>of </a:t>
            </a:r>
            <a:r>
              <a:rPr lang="en-US" sz="2800" dirty="0" smtClean="0"/>
              <a:t>multiple </a:t>
            </a:r>
            <a:r>
              <a:rPr lang="en-US" sz="2800" dirty="0"/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42146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B81FF7D9-A1CC-43F3-BD79-0A7982558DF2}" type="slidenum">
              <a:rPr lang="en-US" sz="2000" b="1"/>
              <a:pPr eaLnBrk="1" hangingPunct="1">
                <a:defRPr/>
              </a:pPr>
              <a:t>43</a:t>
            </a:fld>
            <a:endParaRPr lang="en-US" sz="2000" b="1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0"/>
            <a:r>
              <a:rPr lang="en-US" altLang="en-US" sz="3600" dirty="0" smtClean="0"/>
              <a:t>Obstacle Avoidance (Local Path Planning)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1800" smtClean="0"/>
              <a:t>The goal of the obstacle avoidance algorithms is to avoid collisions with obstacles</a:t>
            </a:r>
          </a:p>
          <a:p>
            <a:r>
              <a:rPr lang="en-US" altLang="en-US" sz="1800" smtClean="0"/>
              <a:t>It is usually based on a </a:t>
            </a:r>
            <a:r>
              <a:rPr lang="en-US" altLang="en-US" sz="1800" smtClean="0">
                <a:solidFill>
                  <a:srgbClr val="FF0000"/>
                </a:solidFill>
              </a:rPr>
              <a:t>local map</a:t>
            </a:r>
          </a:p>
          <a:p>
            <a:r>
              <a:rPr lang="en-US" altLang="en-US" sz="1800" smtClean="0"/>
              <a:t>Often implemented as a more or less independent task</a:t>
            </a:r>
          </a:p>
          <a:p>
            <a:r>
              <a:rPr lang="en-US" altLang="en-US" sz="1800" smtClean="0"/>
              <a:t>However, efficient obstacle avoidance</a:t>
            </a:r>
            <a:br>
              <a:rPr lang="en-US" altLang="en-US" sz="1800" smtClean="0"/>
            </a:br>
            <a:r>
              <a:rPr lang="en-US" altLang="en-US" sz="1800" smtClean="0"/>
              <a:t>should be optimal with respect to </a:t>
            </a:r>
          </a:p>
          <a:p>
            <a:pPr lvl="1"/>
            <a:r>
              <a:rPr lang="en-US" altLang="en-US" sz="1600" smtClean="0"/>
              <a:t>the overall goal</a:t>
            </a:r>
          </a:p>
          <a:p>
            <a:pPr lvl="1"/>
            <a:r>
              <a:rPr lang="en-US" altLang="en-US" sz="1600" smtClean="0"/>
              <a:t>the actual speed and kinematics of the robot</a:t>
            </a:r>
          </a:p>
          <a:p>
            <a:pPr lvl="1"/>
            <a:r>
              <a:rPr lang="en-US" altLang="en-US" sz="1600" smtClean="0"/>
              <a:t>the on boards sensors</a:t>
            </a:r>
          </a:p>
          <a:p>
            <a:pPr lvl="1"/>
            <a:r>
              <a:rPr lang="en-US" altLang="en-US" sz="1600" smtClean="0"/>
              <a:t>the actual and future risk of collision</a:t>
            </a:r>
          </a:p>
          <a:p>
            <a:pPr lvl="1"/>
            <a:endParaRPr lang="en-US" altLang="en-US" sz="1600" smtClean="0"/>
          </a:p>
          <a:p>
            <a:pPr lvl="1"/>
            <a:endParaRPr lang="en-US" altLang="en-US" sz="1600" smtClean="0"/>
          </a:p>
          <a:p>
            <a:r>
              <a:rPr lang="en-US" altLang="en-US" sz="1800" smtClean="0"/>
              <a:t>Example: Alice</a:t>
            </a:r>
          </a:p>
          <a:p>
            <a:pPr lvl="1"/>
            <a:endParaRPr lang="en-US" altLang="en-US" sz="1600" smtClean="0"/>
          </a:p>
          <a:p>
            <a:pPr lvl="1"/>
            <a:endParaRPr lang="en-US" altLang="en-US" sz="1600" smtClean="0"/>
          </a:p>
        </p:txBody>
      </p:sp>
      <p:grpSp>
        <p:nvGrpSpPr>
          <p:cNvPr id="57350" name="Group 4"/>
          <p:cNvGrpSpPr>
            <a:grpSpLocks/>
          </p:cNvGrpSpPr>
          <p:nvPr/>
        </p:nvGrpSpPr>
        <p:grpSpPr bwMode="auto">
          <a:xfrm>
            <a:off x="5072063" y="1500188"/>
            <a:ext cx="3402012" cy="4445000"/>
            <a:chOff x="3773" y="1968"/>
            <a:chExt cx="1732" cy="2112"/>
          </a:xfrm>
        </p:grpSpPr>
        <p:sp>
          <p:nvSpPr>
            <p:cNvPr id="126981" name="Text Box 5"/>
            <p:cNvSpPr txBox="1">
              <a:spLocks noChangeArrowheads="1"/>
            </p:cNvSpPr>
            <p:nvPr/>
          </p:nvSpPr>
          <p:spPr bwMode="auto">
            <a:xfrm rot="4522500">
              <a:off x="4582" y="2617"/>
              <a:ext cx="143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kumimoji="0" lang="en-US" sz="1600" i="1">
                  <a:solidFill>
                    <a:srgbClr val="3C0023"/>
                  </a:solidFill>
                  <a:latin typeface="Arial" pitchFamily="34" charset="0"/>
                </a:rPr>
                <a:t>known obstacles (map)</a:t>
              </a:r>
              <a:endParaRPr kumimoji="0" lang="en-US" sz="1600" b="1" i="1">
                <a:solidFill>
                  <a:srgbClr val="3C00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57353" name="Text Box 6"/>
            <p:cNvSpPr txBox="1">
              <a:spLocks noChangeArrowheads="1"/>
            </p:cNvSpPr>
            <p:nvPr/>
          </p:nvSpPr>
          <p:spPr bwMode="auto">
            <a:xfrm rot="4394472">
              <a:off x="4790" y="3436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kumimoji="0" lang="en-US" altLang="en-US" sz="1600" b="1" i="1">
                  <a:solidFill>
                    <a:schemeClr val="folHlink"/>
                  </a:solidFill>
                  <a:latin typeface="Arial" pitchFamily="34" charset="0"/>
                </a:rPr>
                <a:t>Planed path</a:t>
              </a:r>
            </a:p>
          </p:txBody>
        </p:sp>
        <p:grpSp>
          <p:nvGrpSpPr>
            <p:cNvPr id="57354" name="Group 7"/>
            <p:cNvGrpSpPr>
              <a:grpSpLocks/>
            </p:cNvGrpSpPr>
            <p:nvPr/>
          </p:nvGrpSpPr>
          <p:grpSpPr bwMode="auto">
            <a:xfrm>
              <a:off x="3773" y="1968"/>
              <a:ext cx="1732" cy="2112"/>
              <a:chOff x="3773" y="1968"/>
              <a:chExt cx="1732" cy="2112"/>
            </a:xfrm>
          </p:grpSpPr>
          <p:grpSp>
            <p:nvGrpSpPr>
              <p:cNvPr id="57356" name="Group 8"/>
              <p:cNvGrpSpPr>
                <a:grpSpLocks/>
              </p:cNvGrpSpPr>
              <p:nvPr/>
            </p:nvGrpSpPr>
            <p:grpSpPr bwMode="auto">
              <a:xfrm>
                <a:off x="4032" y="1968"/>
                <a:ext cx="1473" cy="2112"/>
                <a:chOff x="3600" y="1584"/>
                <a:chExt cx="2068" cy="2736"/>
              </a:xfrm>
            </p:grpSpPr>
            <p:grpSp>
              <p:nvGrpSpPr>
                <p:cNvPr id="57359" name="Group 9"/>
                <p:cNvGrpSpPr>
                  <a:grpSpLocks/>
                </p:cNvGrpSpPr>
                <p:nvPr/>
              </p:nvGrpSpPr>
              <p:grpSpPr bwMode="auto">
                <a:xfrm>
                  <a:off x="3600" y="1584"/>
                  <a:ext cx="2068" cy="2736"/>
                  <a:chOff x="144" y="1200"/>
                  <a:chExt cx="2068" cy="2736"/>
                </a:xfrm>
              </p:grpSpPr>
              <p:grpSp>
                <p:nvGrpSpPr>
                  <p:cNvPr id="57371" name="Group 10"/>
                  <p:cNvGrpSpPr>
                    <a:grpSpLocks/>
                  </p:cNvGrpSpPr>
                  <p:nvPr/>
                </p:nvGrpSpPr>
                <p:grpSpPr bwMode="auto">
                  <a:xfrm rot="-3600000">
                    <a:off x="1218" y="2478"/>
                    <a:ext cx="396" cy="336"/>
                    <a:chOff x="834" y="2448"/>
                    <a:chExt cx="396" cy="336"/>
                  </a:xfrm>
                </p:grpSpPr>
                <p:sp>
                  <p:nvSpPr>
                    <p:cNvPr id="57378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2616"/>
                      <a:ext cx="3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379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2448"/>
                      <a:ext cx="336" cy="33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endParaRPr lang="de-CH" altLang="en-US"/>
                    </a:p>
                  </p:txBody>
                </p:sp>
                <p:sp>
                  <p:nvSpPr>
                    <p:cNvPr id="57380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4" y="2544"/>
                      <a:ext cx="48" cy="144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endParaRPr lang="de-CH" altLang="en-US"/>
                    </a:p>
                  </p:txBody>
                </p:sp>
                <p:sp>
                  <p:nvSpPr>
                    <p:cNvPr id="57381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82" y="2544"/>
                      <a:ext cx="48" cy="144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 eaLnBrk="0" hangingPunct="0"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endParaRPr lang="de-CH" altLang="en-US"/>
                    </a:p>
                  </p:txBody>
                </p:sp>
              </p:grpSp>
              <p:sp>
                <p:nvSpPr>
                  <p:cNvPr id="5737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477" y="1200"/>
                    <a:ext cx="735" cy="27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7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776" y="1248"/>
                    <a:ext cx="232" cy="86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7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243" y="3024"/>
                    <a:ext cx="245" cy="91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75" name="Line 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460" y="1804"/>
                    <a:ext cx="232" cy="86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76" name="Line 1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00" y="2716"/>
                    <a:ext cx="232" cy="86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77" name="Freeform 20"/>
                  <p:cNvSpPr>
                    <a:spLocks/>
                  </p:cNvSpPr>
                  <p:nvPr/>
                </p:nvSpPr>
                <p:spPr bwMode="auto">
                  <a:xfrm>
                    <a:off x="624" y="2256"/>
                    <a:ext cx="288" cy="288"/>
                  </a:xfrm>
                  <a:custGeom>
                    <a:avLst/>
                    <a:gdLst>
                      <a:gd name="T0" fmla="*/ 144 w 288"/>
                      <a:gd name="T1" fmla="*/ 0 h 288"/>
                      <a:gd name="T2" fmla="*/ 0 w 288"/>
                      <a:gd name="T3" fmla="*/ 144 h 288"/>
                      <a:gd name="T4" fmla="*/ 144 w 288"/>
                      <a:gd name="T5" fmla="*/ 288 h 288"/>
                      <a:gd name="T6" fmla="*/ 288 w 288"/>
                      <a:gd name="T7" fmla="*/ 192 h 288"/>
                      <a:gd name="T8" fmla="*/ 288 w 288"/>
                      <a:gd name="T9" fmla="*/ 0 h 288"/>
                      <a:gd name="T10" fmla="*/ 144 w 288"/>
                      <a:gd name="T11" fmla="*/ 0 h 28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88"/>
                      <a:gd name="T19" fmla="*/ 0 h 288"/>
                      <a:gd name="T20" fmla="*/ 288 w 288"/>
                      <a:gd name="T21" fmla="*/ 288 h 28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88" h="288">
                        <a:moveTo>
                          <a:pt x="144" y="0"/>
                        </a:moveTo>
                        <a:lnTo>
                          <a:pt x="0" y="144"/>
                        </a:lnTo>
                        <a:lnTo>
                          <a:pt x="144" y="288"/>
                        </a:lnTo>
                        <a:lnTo>
                          <a:pt x="288" y="192"/>
                        </a:lnTo>
                        <a:lnTo>
                          <a:pt x="288" y="0"/>
                        </a:lnTo>
                        <a:lnTo>
                          <a:pt x="144" y="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360" name="Group 21"/>
                <p:cNvGrpSpPr>
                  <a:grpSpLocks/>
                </p:cNvGrpSpPr>
                <p:nvPr/>
              </p:nvGrpSpPr>
              <p:grpSpPr bwMode="auto">
                <a:xfrm>
                  <a:off x="3792" y="1920"/>
                  <a:ext cx="1056" cy="1680"/>
                  <a:chOff x="336" y="1536"/>
                  <a:chExt cx="1056" cy="1680"/>
                </a:xfrm>
              </p:grpSpPr>
              <p:sp>
                <p:nvSpPr>
                  <p:cNvPr id="57361" name="Line 2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60" y="1968"/>
                    <a:ext cx="432" cy="67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2" name="Line 2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56" y="1584"/>
                    <a:ext cx="336" cy="105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3" name="Line 2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64" y="2160"/>
                    <a:ext cx="528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4" name="Line 2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64" y="2352"/>
                    <a:ext cx="528" cy="2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5" name="Line 2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2496"/>
                    <a:ext cx="624" cy="14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6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" y="2640"/>
                    <a:ext cx="1008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7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" y="2640"/>
                    <a:ext cx="1056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8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" y="2640"/>
                    <a:ext cx="1056" cy="48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69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76" y="2640"/>
                    <a:ext cx="816" cy="57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370" name="Line 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344" y="1536"/>
                    <a:ext cx="48" cy="110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7357" name="Freeform 32"/>
              <p:cNvSpPr>
                <a:spLocks/>
              </p:cNvSpPr>
              <p:nvPr/>
            </p:nvSpPr>
            <p:spPr bwMode="auto">
              <a:xfrm>
                <a:off x="4106" y="3016"/>
                <a:ext cx="1122" cy="920"/>
              </a:xfrm>
              <a:custGeom>
                <a:avLst/>
                <a:gdLst>
                  <a:gd name="T0" fmla="*/ 1035 w 1216"/>
                  <a:gd name="T1" fmla="*/ 920 h 920"/>
                  <a:gd name="T2" fmla="*/ 818 w 1216"/>
                  <a:gd name="T3" fmla="*/ 48 h 920"/>
                  <a:gd name="T4" fmla="*/ 592 w 1216"/>
                  <a:gd name="T5" fmla="*/ 0 h 920"/>
                  <a:gd name="T6" fmla="*/ 0 w 1216"/>
                  <a:gd name="T7" fmla="*/ 128 h 9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6"/>
                  <a:gd name="T13" fmla="*/ 0 h 920"/>
                  <a:gd name="T14" fmla="*/ 1216 w 1216"/>
                  <a:gd name="T15" fmla="*/ 920 h 9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6" h="920">
                    <a:moveTo>
                      <a:pt x="1216" y="920"/>
                    </a:moveTo>
                    <a:lnTo>
                      <a:pt x="960" y="48"/>
                    </a:lnTo>
                    <a:lnTo>
                      <a:pt x="696" y="0"/>
                    </a:lnTo>
                    <a:lnTo>
                      <a:pt x="0" y="128"/>
                    </a:lnTo>
                  </a:path>
                </a:pathLst>
              </a:custGeom>
              <a:noFill/>
              <a:ln w="2857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358" name="Text Box 33"/>
              <p:cNvSpPr txBox="1">
                <a:spLocks noChangeArrowheads="1"/>
              </p:cNvSpPr>
              <p:nvPr/>
            </p:nvSpPr>
            <p:spPr bwMode="auto">
              <a:xfrm rot="4545747">
                <a:off x="3892" y="2659"/>
                <a:ext cx="424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>
                <a:spAutoFit/>
              </a:bodyPr>
              <a:lstStyle>
                <a:lvl1pPr eaLnBrk="0" hangingPunct="0"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r>
                  <a:rPr kumimoji="0" lang="en-US" altLang="en-US" sz="1600" b="1" i="1">
                    <a:solidFill>
                      <a:srgbClr val="FF6600"/>
                    </a:solidFill>
                    <a:latin typeface="Arial" pitchFamily="34" charset="0"/>
                  </a:rPr>
                  <a:t>observed </a:t>
                </a:r>
              </a:p>
              <a:p>
                <a:r>
                  <a:rPr kumimoji="0" lang="en-US" altLang="en-US" sz="1600" b="1" i="1">
                    <a:solidFill>
                      <a:srgbClr val="FF6600"/>
                    </a:solidFill>
                    <a:latin typeface="Arial" pitchFamily="34" charset="0"/>
                  </a:rPr>
                  <a:t>obstacle</a:t>
                </a:r>
              </a:p>
            </p:txBody>
          </p:sp>
        </p:grpSp>
        <p:sp>
          <p:nvSpPr>
            <p:cNvPr id="57355" name="Text Box 34"/>
            <p:cNvSpPr txBox="1">
              <a:spLocks noChangeArrowheads="1"/>
            </p:cNvSpPr>
            <p:nvPr/>
          </p:nvSpPr>
          <p:spPr bwMode="auto">
            <a:xfrm rot="4413343">
              <a:off x="4804" y="2732"/>
              <a:ext cx="5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r>
                <a:rPr kumimoji="0" lang="en-US" altLang="en-US" sz="1600">
                  <a:solidFill>
                    <a:srgbClr val="3C0023"/>
                  </a:solidFill>
                  <a:latin typeface="Arial" pitchFamily="34" charset="0"/>
                </a:rPr>
                <a:t>v(t), </a:t>
              </a:r>
              <a:r>
                <a:rPr kumimoji="0" lang="en-US" altLang="en-US" sz="1600">
                  <a:solidFill>
                    <a:srgbClr val="3C0023"/>
                  </a:solidFill>
                  <a:latin typeface="Symbol" pitchFamily="18" charset="2"/>
                </a:rPr>
                <a:t>w</a:t>
              </a:r>
              <a:r>
                <a:rPr kumimoji="0" lang="en-US" altLang="en-US" sz="1600">
                  <a:solidFill>
                    <a:srgbClr val="3C0023"/>
                  </a:solidFill>
                  <a:latin typeface="Arial" pitchFamily="34" charset="0"/>
                </a:rPr>
                <a:t>(t)</a:t>
              </a:r>
            </a:p>
          </p:txBody>
        </p:sp>
      </p:grpSp>
      <p:pic>
        <p:nvPicPr>
          <p:cNvPr id="57351" name="Picture 35" descr="x16Kle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0" y="5483225"/>
            <a:ext cx="17589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431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2552700"/>
            <a:ext cx="62960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1D91B1FF-6D8E-4BE5-B533-7346C42E0629}" type="slidenum">
              <a:rPr lang="en-US" sz="2000" b="1"/>
              <a:pPr eaLnBrk="1" hangingPunct="1">
                <a:defRPr/>
              </a:pPr>
              <a:t>44</a:t>
            </a:fld>
            <a:endParaRPr lang="en-US" sz="2000" b="1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Obstacle Avoidance: Bug1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Following along the obstacle to avoid it</a:t>
            </a:r>
          </a:p>
          <a:p>
            <a:r>
              <a:rPr lang="en-US" altLang="en-US" sz="2400" dirty="0" smtClean="0"/>
              <a:t>Each encountered obstacle is once fully circled before it is left at the point closest to the goal</a:t>
            </a:r>
            <a:endParaRPr lang="de-CH" altLang="en-US" sz="1800" dirty="0" smtClean="0"/>
          </a:p>
          <a:p>
            <a:r>
              <a:rPr lang="de-CH" altLang="en-US" sz="2000" dirty="0" smtClean="0"/>
              <a:t>Advantages</a:t>
            </a:r>
          </a:p>
          <a:p>
            <a:pPr lvl="1"/>
            <a:r>
              <a:rPr lang="de-CH" altLang="en-US" sz="2000" dirty="0" smtClean="0"/>
              <a:t>No global map required</a:t>
            </a:r>
          </a:p>
          <a:p>
            <a:pPr lvl="1"/>
            <a:r>
              <a:rPr lang="de-CH" altLang="en-US" sz="2000" dirty="0" smtClean="0"/>
              <a:t>Completeness guaranteed</a:t>
            </a:r>
          </a:p>
          <a:p>
            <a:r>
              <a:rPr lang="de-CH" altLang="en-US" sz="2000" dirty="0" smtClean="0"/>
              <a:t>Disadvantages</a:t>
            </a:r>
          </a:p>
          <a:p>
            <a:pPr lvl="1"/>
            <a:r>
              <a:rPr lang="de-CH" altLang="en-US" sz="2000" dirty="0" smtClean="0"/>
              <a:t>Solutions are often</a:t>
            </a:r>
            <a:r>
              <a:rPr lang="en-US" altLang="en-US" sz="2000" dirty="0" smtClean="0"/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000" dirty="0" smtClean="0"/>
              <a:t>   highly suboptimal</a:t>
            </a:r>
            <a:endParaRPr lang="de-CH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542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6 - Planning and Navigation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</a:t>
            </a:r>
          </a:p>
          <a:p>
            <a:pPr eaLnBrk="1" hangingPunct="1">
              <a:defRPr/>
            </a:pPr>
            <a:fld id="{EDEBBC65-39FC-4D53-9982-C846C0B45069}" type="slidenum">
              <a:rPr lang="en-US" sz="2000" b="1"/>
              <a:pPr eaLnBrk="1" hangingPunct="1">
                <a:defRPr/>
              </a:pPr>
              <a:t>45</a:t>
            </a:fld>
            <a:endParaRPr lang="en-US" sz="2000" b="1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17" y="1600200"/>
            <a:ext cx="29003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Obstacle Avoidance: Bug2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r>
              <a:rPr lang="en-US" altLang="en-US" sz="2400" dirty="0" smtClean="0"/>
              <a:t>Following the obstacle always on the left or right side </a:t>
            </a:r>
          </a:p>
          <a:p>
            <a:r>
              <a:rPr lang="en-US" altLang="en-US" sz="2400" dirty="0" smtClean="0"/>
              <a:t>Leaving the obstacle if the direct connection </a:t>
            </a:r>
            <a:br>
              <a:rPr lang="en-US" altLang="en-US" sz="2400" dirty="0" smtClean="0"/>
            </a:br>
            <a:r>
              <a:rPr lang="en-US" altLang="en-US" sz="2400" dirty="0" smtClean="0"/>
              <a:t>between start and goal is crossed</a:t>
            </a:r>
          </a:p>
        </p:txBody>
      </p:sp>
      <p:pic>
        <p:nvPicPr>
          <p:cNvPr id="593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971800"/>
            <a:ext cx="63436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3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/>
            <a:r>
              <a:rPr lang="en-US" altLang="en-US" smtClean="0"/>
              <a:t>The Planning Problem (2/2)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en-US" dirty="0" smtClean="0"/>
              <a:t>We can generally distinguish between </a:t>
            </a:r>
          </a:p>
          <a:p>
            <a:pPr lvl="1"/>
            <a:r>
              <a:rPr lang="en-US" altLang="en-US" dirty="0" smtClean="0"/>
              <a:t>(global) path planning and </a:t>
            </a:r>
          </a:p>
          <a:p>
            <a:pPr lvl="1"/>
            <a:r>
              <a:rPr lang="en-US" altLang="en-US" dirty="0" smtClean="0"/>
              <a:t>(local) obstacle avoidance. </a:t>
            </a:r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First step:</a:t>
            </a:r>
          </a:p>
          <a:p>
            <a:pPr lvl="1"/>
            <a:r>
              <a:rPr lang="de-CH" altLang="en-US" dirty="0" smtClean="0"/>
              <a:t>Transformation of the map into a representation useful for planning</a:t>
            </a:r>
          </a:p>
          <a:p>
            <a:pPr lvl="1"/>
            <a:r>
              <a:rPr lang="de-CH" altLang="en-US" dirty="0" smtClean="0"/>
              <a:t>This step is planner-dependent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r>
              <a:rPr lang="en-US" altLang="en-US" dirty="0" smtClean="0"/>
              <a:t>Second step:</a:t>
            </a:r>
          </a:p>
          <a:p>
            <a:pPr lvl="1"/>
            <a:r>
              <a:rPr lang="de-CH" altLang="en-US" dirty="0" smtClean="0"/>
              <a:t>Plan a path on the transformed map</a:t>
            </a:r>
          </a:p>
          <a:p>
            <a:pPr lvl="1"/>
            <a:endParaRPr lang="de-CH" altLang="en-US" dirty="0" smtClean="0"/>
          </a:p>
          <a:p>
            <a:r>
              <a:rPr lang="de-CH" altLang="en-US" dirty="0" smtClean="0"/>
              <a:t>Third step:</a:t>
            </a:r>
          </a:p>
          <a:p>
            <a:pPr lvl="1"/>
            <a:r>
              <a:rPr lang="de-CH" altLang="en-US" dirty="0" smtClean="0"/>
              <a:t>Send motion commands to controller</a:t>
            </a:r>
          </a:p>
          <a:p>
            <a:pPr lvl="1"/>
            <a:r>
              <a:rPr lang="de-CH" altLang="en-US" dirty="0" smtClean="0"/>
              <a:t>This step is planner-dependent (e.g. Model based feed forward, path following)</a:t>
            </a:r>
            <a:endParaRPr lang="en-US" altLang="en-US" dirty="0" smtClean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92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Representations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5390"/>
            <a:ext cx="3571189" cy="2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61196"/>
            <a:ext cx="2236165" cy="220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18200"/>
            <a:ext cx="2302916" cy="231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9883" y="4774401"/>
            <a:ext cx="2768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Topological Map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smtClean="0"/>
              <a:t>Continuous  Coordinates)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80282" y="4787412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Occupancy  Grid Map</a:t>
            </a:r>
          </a:p>
          <a:p>
            <a:r>
              <a:rPr lang="en-US" dirty="0" smtClean="0"/>
              <a:t> (Discrete Coordinates)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15105" y="4925911"/>
            <a:ext cx="2527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K-d Tree Map (</a:t>
            </a:r>
            <a:r>
              <a:rPr lang="en-US" dirty="0" err="1" smtClean="0"/>
              <a:t>Quadtree</a:t>
            </a:r>
            <a:r>
              <a:rPr lang="en-US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4294" y="5562600"/>
            <a:ext cx="60619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memory requirement of grid maps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&gt; k-d tree recursively   breaks the environment into k pieces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Here k = 4, </a:t>
            </a:r>
            <a:r>
              <a:rPr lang="en-US" dirty="0" err="1" smtClean="0"/>
              <a:t>quadtree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3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 rot="-5400000">
            <a:off x="-3543300" y="15920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Topological Map</a:t>
            </a:r>
          </a:p>
        </p:txBody>
      </p:sp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517" y="12"/>
            <a:ext cx="6769483" cy="6406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Shape 265"/>
          <p:cNvGrpSpPr/>
          <p:nvPr/>
        </p:nvGrpSpPr>
        <p:grpSpPr>
          <a:xfrm>
            <a:off x="2544275" y="0"/>
            <a:ext cx="4770949" cy="6278374"/>
            <a:chOff x="2544275" y="0"/>
            <a:chExt cx="4770949" cy="6278374"/>
          </a:xfrm>
        </p:grpSpPr>
        <p:sp>
          <p:nvSpPr>
            <p:cNvPr id="266" name="Shape 266"/>
            <p:cNvSpPr/>
            <p:nvPr/>
          </p:nvSpPr>
          <p:spPr>
            <a:xfrm>
              <a:off x="6414750" y="4075400"/>
              <a:ext cx="554099" cy="554099"/>
            </a:xfrm>
            <a:prstGeom prst="ellipse">
              <a:avLst/>
            </a:prstGeom>
            <a:solidFill>
              <a:srgbClr val="CC412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809175" y="1469825"/>
              <a:ext cx="554099" cy="554099"/>
            </a:xfrm>
            <a:prstGeom prst="ellipse">
              <a:avLst/>
            </a:prstGeom>
            <a:solidFill>
              <a:srgbClr val="CC412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657975" y="1757675"/>
              <a:ext cx="554099" cy="554099"/>
            </a:xfrm>
            <a:prstGeom prst="ellipse">
              <a:avLst/>
            </a:prstGeom>
            <a:solidFill>
              <a:srgbClr val="CC412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6761125" y="0"/>
              <a:ext cx="554099" cy="554099"/>
            </a:xfrm>
            <a:prstGeom prst="ellipse">
              <a:avLst/>
            </a:prstGeom>
            <a:solidFill>
              <a:srgbClr val="CC412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3501825" y="4204825"/>
              <a:ext cx="554099" cy="554099"/>
            </a:xfrm>
            <a:prstGeom prst="ellipse">
              <a:avLst/>
            </a:prstGeom>
            <a:solidFill>
              <a:srgbClr val="CC412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3809175" y="5724275"/>
              <a:ext cx="554099" cy="554099"/>
            </a:xfrm>
            <a:prstGeom prst="ellipse">
              <a:avLst/>
            </a:prstGeom>
            <a:solidFill>
              <a:srgbClr val="CC412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4363275" y="3463050"/>
              <a:ext cx="554099" cy="554099"/>
            </a:xfrm>
            <a:prstGeom prst="ellipse">
              <a:avLst/>
            </a:prstGeom>
            <a:solidFill>
              <a:srgbClr val="CC412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2544275" y="3283025"/>
              <a:ext cx="554099" cy="554099"/>
            </a:xfrm>
            <a:prstGeom prst="ellipse">
              <a:avLst/>
            </a:prstGeom>
            <a:solidFill>
              <a:srgbClr val="CC412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74" name="Shape 274"/>
          <p:cNvGrpSpPr/>
          <p:nvPr/>
        </p:nvGrpSpPr>
        <p:grpSpPr>
          <a:xfrm>
            <a:off x="3098471" y="554075"/>
            <a:ext cx="3939753" cy="5251346"/>
            <a:chOff x="3098471" y="554075"/>
            <a:chExt cx="3939753" cy="5251346"/>
          </a:xfrm>
        </p:grpSpPr>
        <p:cxnSp>
          <p:nvCxnSpPr>
            <p:cNvPr id="275" name="Shape 275"/>
            <p:cNvCxnSpPr>
              <a:stCxn id="271" idx="0"/>
              <a:endCxn id="270" idx="4"/>
            </p:cNvCxnSpPr>
            <p:nvPr/>
          </p:nvCxnSpPr>
          <p:spPr>
            <a:xfrm rot="10800000">
              <a:off x="3779024" y="4758875"/>
              <a:ext cx="307200" cy="965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76" name="Shape 276"/>
            <p:cNvCxnSpPr>
              <a:stCxn id="271" idx="7"/>
              <a:endCxn id="266" idx="3"/>
            </p:cNvCxnSpPr>
            <p:nvPr/>
          </p:nvCxnSpPr>
          <p:spPr>
            <a:xfrm rot="10800000" flipH="1">
              <a:off x="4282128" y="4548421"/>
              <a:ext cx="2213700" cy="1257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77" name="Shape 277"/>
            <p:cNvCxnSpPr>
              <a:stCxn id="266" idx="0"/>
              <a:endCxn id="268" idx="4"/>
            </p:cNvCxnSpPr>
            <p:nvPr/>
          </p:nvCxnSpPr>
          <p:spPr>
            <a:xfrm rot="10800000" flipH="1">
              <a:off x="6691799" y="2311700"/>
              <a:ext cx="243300" cy="1763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78" name="Shape 278"/>
            <p:cNvCxnSpPr>
              <a:stCxn id="268" idx="0"/>
              <a:endCxn id="269" idx="4"/>
            </p:cNvCxnSpPr>
            <p:nvPr/>
          </p:nvCxnSpPr>
          <p:spPr>
            <a:xfrm rot="10800000" flipH="1">
              <a:off x="6935024" y="554075"/>
              <a:ext cx="103200" cy="1203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79" name="Shape 279"/>
            <p:cNvCxnSpPr>
              <a:stCxn id="268" idx="2"/>
              <a:endCxn id="267" idx="6"/>
            </p:cNvCxnSpPr>
            <p:nvPr/>
          </p:nvCxnSpPr>
          <p:spPr>
            <a:xfrm rot="10800000">
              <a:off x="4363275" y="1746724"/>
              <a:ext cx="2294700" cy="288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80" name="Shape 280"/>
            <p:cNvCxnSpPr>
              <a:stCxn id="267" idx="4"/>
              <a:endCxn id="270" idx="0"/>
            </p:cNvCxnSpPr>
            <p:nvPr/>
          </p:nvCxnSpPr>
          <p:spPr>
            <a:xfrm flipH="1">
              <a:off x="3779024" y="2023924"/>
              <a:ext cx="307200" cy="218099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81" name="Shape 281"/>
            <p:cNvCxnSpPr>
              <a:stCxn id="270" idx="7"/>
              <a:endCxn id="272" idx="2"/>
            </p:cNvCxnSpPr>
            <p:nvPr/>
          </p:nvCxnSpPr>
          <p:spPr>
            <a:xfrm rot="10800000" flipH="1">
              <a:off x="3974778" y="3739971"/>
              <a:ext cx="388500" cy="546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82" name="Shape 282"/>
            <p:cNvCxnSpPr>
              <a:stCxn id="270" idx="1"/>
              <a:endCxn id="273" idx="6"/>
            </p:cNvCxnSpPr>
            <p:nvPr/>
          </p:nvCxnSpPr>
          <p:spPr>
            <a:xfrm rot="10800000">
              <a:off x="3098471" y="3559971"/>
              <a:ext cx="484500" cy="726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23878177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Topological Maps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+"/>
            </a:pPr>
            <a:r>
              <a:rPr lang="en"/>
              <a:t>Edges can carry weights</a:t>
            </a:r>
          </a:p>
          <a:p>
            <a:pPr marL="457200" lvl="0" indent="-228600" rtl="0">
              <a:spcBef>
                <a:spcPts val="0"/>
              </a:spcBef>
              <a:buChar char="+"/>
            </a:pPr>
            <a:r>
              <a:rPr lang="en"/>
              <a:t>Standard Graph Theory Algorithms (Dijkstra's algorithm)</a:t>
            </a:r>
          </a:p>
          <a:p>
            <a:pPr marL="457200" lvl="0" indent="-228600" rtl="0">
              <a:spcBef>
                <a:spcPts val="0"/>
              </a:spcBef>
              <a:buChar char="+"/>
            </a:pPr>
            <a:r>
              <a:rPr lang="en"/>
              <a:t>Good abstract representation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Several graphs for any world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Assumption: Robot can travel between nodes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Tradeoff in # of nodes: 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/>
              <a:t>complexity vs. accuracy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Limited information</a:t>
            </a:r>
          </a:p>
        </p:txBody>
      </p:sp>
    </p:spTree>
    <p:extLst>
      <p:ext uri="{BB962C8B-B14F-4D97-AF65-F5344CB8AC3E}">
        <p14:creationId xmlns:p14="http://schemas.microsoft.com/office/powerpoint/2010/main" val="26208059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Grid World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457200" y="163712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Two dimensional array of values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Each cell represents a square of real world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Typically a few centimeters to a few dozen centimeters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/>
          </a:p>
        </p:txBody>
      </p:sp>
      <p:sp>
        <p:nvSpPr>
          <p:cNvPr id="295" name="Shape 295"/>
          <p:cNvSpPr/>
          <p:nvPr/>
        </p:nvSpPr>
        <p:spPr>
          <a:xfrm rot="-5400000">
            <a:off x="5132199" y="3124465"/>
            <a:ext cx="655200" cy="1276799"/>
          </a:xfrm>
          <a:prstGeom prst="triangle">
            <a:avLst>
              <a:gd name="adj" fmla="val 0"/>
            </a:avLst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/>
          <p:nvPr/>
        </p:nvSpPr>
        <p:spPr>
          <a:xfrm rot="-5400000">
            <a:off x="5132199" y="5180961"/>
            <a:ext cx="655200" cy="1276799"/>
          </a:xfrm>
          <a:prstGeom prst="triangle">
            <a:avLst>
              <a:gd name="adj" fmla="val 100000"/>
            </a:avLst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6098117" y="3435165"/>
            <a:ext cx="255000" cy="2711700"/>
          </a:xfrm>
          <a:prstGeom prst="rect">
            <a:avLst/>
          </a:prstGeom>
          <a:solidFill>
            <a:srgbClr val="E06666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298" name="Shape 298"/>
          <p:cNvGraphicFramePr/>
          <p:nvPr/>
        </p:nvGraphicFramePr>
        <p:xfrm>
          <a:off x="3619425" y="3183137"/>
          <a:ext cx="3828500" cy="4571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3962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0000">
                        <a:alpha val="6577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  <a:tr h="3483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74045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1657</Words>
  <Application>Microsoft Office PowerPoint</Application>
  <PresentationFormat>On-screen Show (4:3)</PresentationFormat>
  <Paragraphs>349</Paragraphs>
  <Slides>45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Equation</vt:lpstr>
      <vt:lpstr>Planning and Navigation</vt:lpstr>
      <vt:lpstr>Competencies for Navigation</vt:lpstr>
      <vt:lpstr>Outline of this Lecture</vt:lpstr>
      <vt:lpstr>The Planning Problem (1/2)</vt:lpstr>
      <vt:lpstr>The Planning Problem (2/2)</vt:lpstr>
      <vt:lpstr>Map Representations</vt:lpstr>
      <vt:lpstr>Topological Map</vt:lpstr>
      <vt:lpstr>Topological Maps</vt:lpstr>
      <vt:lpstr>Grid World</vt:lpstr>
      <vt:lpstr>Alternative Representations</vt:lpstr>
      <vt:lpstr>QuadTree OctTree</vt:lpstr>
      <vt:lpstr>Work Space  Configuration Space</vt:lpstr>
      <vt:lpstr>Configuration Space for a Mobile Robot</vt:lpstr>
      <vt:lpstr>Configuration Space for a Mobile Robot</vt:lpstr>
      <vt:lpstr>Path Planning: Overview of Algorithms</vt:lpstr>
      <vt:lpstr>Potential Field Path Planning Strategies</vt:lpstr>
      <vt:lpstr>Potential Fields</vt:lpstr>
      <vt:lpstr>PowerPoint Presentation</vt:lpstr>
      <vt:lpstr>PowerPoint Presentation</vt:lpstr>
      <vt:lpstr>PowerPoint Presentation</vt:lpstr>
      <vt:lpstr>Potential Field Generation</vt:lpstr>
      <vt:lpstr>Attractive Potential Field</vt:lpstr>
      <vt:lpstr>Repulsing Potential Field</vt:lpstr>
      <vt:lpstr>Repulsive potential field</vt:lpstr>
      <vt:lpstr>Potential Field Path Planning:</vt:lpstr>
      <vt:lpstr>Computing the distance</vt:lpstr>
      <vt:lpstr>Graph Algorithms</vt:lpstr>
      <vt:lpstr>Graph Construction: Cell Decomposition (1/4)</vt:lpstr>
      <vt:lpstr>Graph Construction: Exact Cell Decomposition (2/4)</vt:lpstr>
      <vt:lpstr>PowerPoint Presentation</vt:lpstr>
      <vt:lpstr>Graph Construction: Adaptive Cell Decomposition (4/4)</vt:lpstr>
      <vt:lpstr>Graph Search Strategies: Breadth-First Search</vt:lpstr>
      <vt:lpstr>Dijkstra’s Algorithm</vt:lpstr>
      <vt:lpstr>Dijkstra’s Algorithm on a Grid </vt:lpstr>
      <vt:lpstr>Graph Search Strategies: A* Search</vt:lpstr>
      <vt:lpstr>Dijkstra plus directional heuristic: A*</vt:lpstr>
      <vt:lpstr>Graph Search Strategies: D* Search</vt:lpstr>
      <vt:lpstr>Sampling-based Path Planning (or Randomized graph search)</vt:lpstr>
      <vt:lpstr>Rapidly Exploring Random Tree (RRT) </vt:lpstr>
      <vt:lpstr>Probabilistic Roadmaps (PRM)</vt:lpstr>
      <vt:lpstr>Planning at different length-scales</vt:lpstr>
      <vt:lpstr>PowerPoint Presentation</vt:lpstr>
      <vt:lpstr>Obstacle Avoidance (Local Path Planning)</vt:lpstr>
      <vt:lpstr>Obstacle Avoidance: Bug1</vt:lpstr>
      <vt:lpstr>Obstacle Avoidance: Bug2</vt:lpstr>
    </vt:vector>
  </TitlesOfParts>
  <Company>UMIACS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Navigation</dc:title>
  <dc:creator>fer</dc:creator>
  <cp:lastModifiedBy>fer</cp:lastModifiedBy>
  <cp:revision>34</cp:revision>
  <dcterms:created xsi:type="dcterms:W3CDTF">2016-02-25T01:34:24Z</dcterms:created>
  <dcterms:modified xsi:type="dcterms:W3CDTF">2017-02-16T01:24:07Z</dcterms:modified>
</cp:coreProperties>
</file>